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6" r:id="rId2"/>
  </p:sldIdLst>
  <p:sldSz cx="51206400" cy="38404800"/>
  <p:notesSz cx="9296400" cy="7010400"/>
  <p:defaultTextStyle>
    <a:defPPr>
      <a:defRPr lang="en-US"/>
    </a:defPPr>
    <a:lvl1pPr marL="0" algn="l" defTabSz="2559999" rtl="0" eaLnBrk="1" latinLnBrk="0" hangingPunct="1">
      <a:defRPr sz="10051" kern="1200">
        <a:solidFill>
          <a:schemeClr val="tx1"/>
        </a:solidFill>
        <a:latin typeface="+mn-lt"/>
        <a:ea typeface="+mn-ea"/>
        <a:cs typeface="+mn-cs"/>
      </a:defRPr>
    </a:lvl1pPr>
    <a:lvl2pPr marL="2559999" algn="l" defTabSz="2559999" rtl="0" eaLnBrk="1" latinLnBrk="0" hangingPunct="1">
      <a:defRPr sz="10051" kern="1200">
        <a:solidFill>
          <a:schemeClr val="tx1"/>
        </a:solidFill>
        <a:latin typeface="+mn-lt"/>
        <a:ea typeface="+mn-ea"/>
        <a:cs typeface="+mn-cs"/>
      </a:defRPr>
    </a:lvl2pPr>
    <a:lvl3pPr marL="5119998" algn="l" defTabSz="2559999" rtl="0" eaLnBrk="1" latinLnBrk="0" hangingPunct="1">
      <a:defRPr sz="10051" kern="1200">
        <a:solidFill>
          <a:schemeClr val="tx1"/>
        </a:solidFill>
        <a:latin typeface="+mn-lt"/>
        <a:ea typeface="+mn-ea"/>
        <a:cs typeface="+mn-cs"/>
      </a:defRPr>
    </a:lvl3pPr>
    <a:lvl4pPr marL="7680002" algn="l" defTabSz="2559999" rtl="0" eaLnBrk="1" latinLnBrk="0" hangingPunct="1">
      <a:defRPr sz="10051" kern="1200">
        <a:solidFill>
          <a:schemeClr val="tx1"/>
        </a:solidFill>
        <a:latin typeface="+mn-lt"/>
        <a:ea typeface="+mn-ea"/>
        <a:cs typeface="+mn-cs"/>
      </a:defRPr>
    </a:lvl4pPr>
    <a:lvl5pPr marL="10240002" algn="l" defTabSz="2559999" rtl="0" eaLnBrk="1" latinLnBrk="0" hangingPunct="1">
      <a:defRPr sz="10051" kern="1200">
        <a:solidFill>
          <a:schemeClr val="tx1"/>
        </a:solidFill>
        <a:latin typeface="+mn-lt"/>
        <a:ea typeface="+mn-ea"/>
        <a:cs typeface="+mn-cs"/>
      </a:defRPr>
    </a:lvl5pPr>
    <a:lvl6pPr marL="12800001" algn="l" defTabSz="2559999" rtl="0" eaLnBrk="1" latinLnBrk="0" hangingPunct="1">
      <a:defRPr sz="10051" kern="1200">
        <a:solidFill>
          <a:schemeClr val="tx1"/>
        </a:solidFill>
        <a:latin typeface="+mn-lt"/>
        <a:ea typeface="+mn-ea"/>
        <a:cs typeface="+mn-cs"/>
      </a:defRPr>
    </a:lvl6pPr>
    <a:lvl7pPr marL="15360000" algn="l" defTabSz="2559999" rtl="0" eaLnBrk="1" latinLnBrk="0" hangingPunct="1">
      <a:defRPr sz="10051" kern="1200">
        <a:solidFill>
          <a:schemeClr val="tx1"/>
        </a:solidFill>
        <a:latin typeface="+mn-lt"/>
        <a:ea typeface="+mn-ea"/>
        <a:cs typeface="+mn-cs"/>
      </a:defRPr>
    </a:lvl7pPr>
    <a:lvl8pPr marL="17920004" algn="l" defTabSz="2559999" rtl="0" eaLnBrk="1" latinLnBrk="0" hangingPunct="1">
      <a:defRPr sz="10051" kern="1200">
        <a:solidFill>
          <a:schemeClr val="tx1"/>
        </a:solidFill>
        <a:latin typeface="+mn-lt"/>
        <a:ea typeface="+mn-ea"/>
        <a:cs typeface="+mn-cs"/>
      </a:defRPr>
    </a:lvl8pPr>
    <a:lvl9pPr marL="20480003" algn="l" defTabSz="2559999" rtl="0" eaLnBrk="1" latinLnBrk="0" hangingPunct="1">
      <a:defRPr sz="10051"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333" userDrawn="1">
          <p15:clr>
            <a:srgbClr val="A4A3A4"/>
          </p15:clr>
        </p15:guide>
        <p15:guide id="2" pos="961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0CD2"/>
    <a:srgbClr val="000E2F"/>
    <a:srgbClr val="7C878E"/>
    <a:srgbClr val="7C87D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576" autoAdjust="0"/>
    <p:restoredTop sz="94660"/>
  </p:normalViewPr>
  <p:slideViewPr>
    <p:cSldViewPr snapToGrid="0" snapToObjects="1" showGuides="1">
      <p:cViewPr varScale="1">
        <p:scale>
          <a:sx n="10" d="100"/>
          <a:sy n="10" d="100"/>
        </p:scale>
        <p:origin x="171" y="420"/>
      </p:cViewPr>
      <p:guideLst>
        <p:guide orient="horz" pos="12333"/>
        <p:guide pos="961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301" cy="351476"/>
          </a:xfrm>
          <a:prstGeom prst="rect">
            <a:avLst/>
          </a:prstGeom>
        </p:spPr>
        <p:txBody>
          <a:bodyPr vert="horz" lIns="91294" tIns="45647" rIns="91294" bIns="45647" rtlCol="0"/>
          <a:lstStyle>
            <a:lvl1pPr algn="l">
              <a:defRPr sz="1200"/>
            </a:lvl1pPr>
          </a:lstStyle>
          <a:p>
            <a:endParaRPr lang="en-US"/>
          </a:p>
        </p:txBody>
      </p:sp>
      <p:sp>
        <p:nvSpPr>
          <p:cNvPr id="3" name="Date Placeholder 2"/>
          <p:cNvSpPr>
            <a:spLocks noGrp="1"/>
          </p:cNvSpPr>
          <p:nvPr>
            <p:ph type="dt" sz="quarter" idx="1"/>
          </p:nvPr>
        </p:nvSpPr>
        <p:spPr>
          <a:xfrm>
            <a:off x="5265999" y="1"/>
            <a:ext cx="4028301" cy="351476"/>
          </a:xfrm>
          <a:prstGeom prst="rect">
            <a:avLst/>
          </a:prstGeom>
        </p:spPr>
        <p:txBody>
          <a:bodyPr vert="horz" lIns="91294" tIns="45647" rIns="91294" bIns="45647" rtlCol="0"/>
          <a:lstStyle>
            <a:lvl1pPr algn="r">
              <a:defRPr sz="1200"/>
            </a:lvl1pPr>
          </a:lstStyle>
          <a:p>
            <a:fld id="{566C1FFE-41A2-4D67-8C39-6AA5207D52C2}" type="datetimeFigureOut">
              <a:rPr lang="en-US" smtClean="0"/>
              <a:t>11/14/2019</a:t>
            </a:fld>
            <a:endParaRPr lang="en-US"/>
          </a:p>
        </p:txBody>
      </p:sp>
      <p:sp>
        <p:nvSpPr>
          <p:cNvPr id="4" name="Footer Placeholder 3"/>
          <p:cNvSpPr>
            <a:spLocks noGrp="1"/>
          </p:cNvSpPr>
          <p:nvPr>
            <p:ph type="ftr" sz="quarter" idx="2"/>
          </p:nvPr>
        </p:nvSpPr>
        <p:spPr>
          <a:xfrm>
            <a:off x="0" y="6658924"/>
            <a:ext cx="4028301" cy="351476"/>
          </a:xfrm>
          <a:prstGeom prst="rect">
            <a:avLst/>
          </a:prstGeom>
        </p:spPr>
        <p:txBody>
          <a:bodyPr vert="horz" lIns="91294" tIns="45647" rIns="91294" bIns="45647" rtlCol="0" anchor="b"/>
          <a:lstStyle>
            <a:lvl1pPr algn="l">
              <a:defRPr sz="1200"/>
            </a:lvl1pPr>
          </a:lstStyle>
          <a:p>
            <a:endParaRPr lang="en-US"/>
          </a:p>
        </p:txBody>
      </p:sp>
      <p:sp>
        <p:nvSpPr>
          <p:cNvPr id="5" name="Slide Number Placeholder 4"/>
          <p:cNvSpPr>
            <a:spLocks noGrp="1"/>
          </p:cNvSpPr>
          <p:nvPr>
            <p:ph type="sldNum" sz="quarter" idx="3"/>
          </p:nvPr>
        </p:nvSpPr>
        <p:spPr>
          <a:xfrm>
            <a:off x="5265999" y="6658924"/>
            <a:ext cx="4028301" cy="351476"/>
          </a:xfrm>
          <a:prstGeom prst="rect">
            <a:avLst/>
          </a:prstGeom>
        </p:spPr>
        <p:txBody>
          <a:bodyPr vert="horz" lIns="91294" tIns="45647" rIns="91294" bIns="45647" rtlCol="0" anchor="b"/>
          <a:lstStyle>
            <a:lvl1pPr algn="r">
              <a:defRPr sz="1200"/>
            </a:lvl1pPr>
          </a:lstStyle>
          <a:p>
            <a:fld id="{B525D526-8BAA-4785-B395-A795C88F5010}" type="slidenum">
              <a:rPr lang="en-US" smtClean="0"/>
              <a:t>‹#›</a:t>
            </a:fld>
            <a:endParaRPr lang="en-US"/>
          </a:p>
        </p:txBody>
      </p:sp>
    </p:spTree>
    <p:extLst>
      <p:ext uri="{BB962C8B-B14F-4D97-AF65-F5344CB8AC3E}">
        <p14:creationId xmlns:p14="http://schemas.microsoft.com/office/powerpoint/2010/main" val="1127367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8440" cy="351738"/>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idx="1"/>
          </p:nvPr>
        </p:nvSpPr>
        <p:spPr>
          <a:xfrm>
            <a:off x="5265811" y="0"/>
            <a:ext cx="4028440" cy="351738"/>
          </a:xfrm>
          <a:prstGeom prst="rect">
            <a:avLst/>
          </a:prstGeom>
        </p:spPr>
        <p:txBody>
          <a:bodyPr vert="horz" lIns="93175" tIns="46587" rIns="93175" bIns="46587" rtlCol="0"/>
          <a:lstStyle>
            <a:lvl1pPr algn="r">
              <a:defRPr sz="1200"/>
            </a:lvl1pPr>
          </a:lstStyle>
          <a:p>
            <a:fld id="{890F5236-D045-484B-A138-05F246405FF3}" type="datetimeFigureOut">
              <a:rPr lang="en-US" smtClean="0"/>
              <a:t>11/14/2019</a:t>
            </a:fld>
            <a:endParaRPr lang="en-US"/>
          </a:p>
        </p:txBody>
      </p:sp>
      <p:sp>
        <p:nvSpPr>
          <p:cNvPr id="4" name="Slide Image Placeholder 3"/>
          <p:cNvSpPr>
            <a:spLocks noGrp="1" noRot="1" noChangeAspect="1"/>
          </p:cNvSpPr>
          <p:nvPr>
            <p:ph type="sldImg" idx="2"/>
          </p:nvPr>
        </p:nvSpPr>
        <p:spPr>
          <a:xfrm>
            <a:off x="3071813" y="876300"/>
            <a:ext cx="3152775" cy="2365375"/>
          </a:xfrm>
          <a:prstGeom prst="rect">
            <a:avLst/>
          </a:prstGeom>
          <a:noFill/>
          <a:ln w="12700">
            <a:solidFill>
              <a:prstClr val="black"/>
            </a:solidFill>
          </a:ln>
        </p:spPr>
        <p:txBody>
          <a:bodyPr vert="horz" lIns="93175" tIns="46587" rIns="93175" bIns="46587" rtlCol="0" anchor="ctr"/>
          <a:lstStyle/>
          <a:p>
            <a:endParaRPr lang="en-US"/>
          </a:p>
        </p:txBody>
      </p:sp>
      <p:sp>
        <p:nvSpPr>
          <p:cNvPr id="5" name="Notes Placeholder 4"/>
          <p:cNvSpPr>
            <a:spLocks noGrp="1"/>
          </p:cNvSpPr>
          <p:nvPr>
            <p:ph type="body" sz="quarter" idx="3"/>
          </p:nvPr>
        </p:nvSpPr>
        <p:spPr>
          <a:xfrm>
            <a:off x="929640" y="3373754"/>
            <a:ext cx="7437120" cy="2760345"/>
          </a:xfrm>
          <a:prstGeom prst="rect">
            <a:avLst/>
          </a:prstGeom>
        </p:spPr>
        <p:txBody>
          <a:bodyPr vert="horz" lIns="93175" tIns="46587" rIns="93175" bIns="4658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658664"/>
            <a:ext cx="4028440" cy="351737"/>
          </a:xfrm>
          <a:prstGeom prst="rect">
            <a:avLst/>
          </a:prstGeom>
        </p:spPr>
        <p:txBody>
          <a:bodyPr vert="horz" lIns="93175" tIns="46587" rIns="93175"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5265811" y="6658664"/>
            <a:ext cx="4028440" cy="351737"/>
          </a:xfrm>
          <a:prstGeom prst="rect">
            <a:avLst/>
          </a:prstGeom>
        </p:spPr>
        <p:txBody>
          <a:bodyPr vert="horz" lIns="93175" tIns="46587" rIns="93175" bIns="46587" rtlCol="0" anchor="b"/>
          <a:lstStyle>
            <a:lvl1pPr algn="r">
              <a:defRPr sz="1200"/>
            </a:lvl1pPr>
          </a:lstStyle>
          <a:p>
            <a:fld id="{6CA247BB-80B0-4E9B-A039-F93F6BDCD111}" type="slidenum">
              <a:rPr lang="en-US" smtClean="0"/>
              <a:t>‹#›</a:t>
            </a:fld>
            <a:endParaRPr lang="en-US"/>
          </a:p>
        </p:txBody>
      </p:sp>
    </p:spTree>
    <p:extLst>
      <p:ext uri="{BB962C8B-B14F-4D97-AF65-F5344CB8AC3E}">
        <p14:creationId xmlns:p14="http://schemas.microsoft.com/office/powerpoint/2010/main" val="1482391851"/>
      </p:ext>
    </p:extLst>
  </p:cSld>
  <p:clrMap bg1="lt1" tx1="dk1" bg2="lt2" tx2="dk2" accent1="accent1" accent2="accent2" accent3="accent3" accent4="accent4" accent5="accent5" accent6="accent6" hlink="hlink" folHlink="folHlink"/>
  <p:notesStyle>
    <a:lvl1pPr marL="0" algn="l" defTabSz="4595227" rtl="0" eaLnBrk="1" latinLnBrk="0" hangingPunct="1">
      <a:defRPr sz="6031" kern="1200">
        <a:solidFill>
          <a:schemeClr val="tx1"/>
        </a:solidFill>
        <a:latin typeface="+mn-lt"/>
        <a:ea typeface="+mn-ea"/>
        <a:cs typeface="+mn-cs"/>
      </a:defRPr>
    </a:lvl1pPr>
    <a:lvl2pPr marL="2297613" algn="l" defTabSz="4595227" rtl="0" eaLnBrk="1" latinLnBrk="0" hangingPunct="1">
      <a:defRPr sz="6031" kern="1200">
        <a:solidFill>
          <a:schemeClr val="tx1"/>
        </a:solidFill>
        <a:latin typeface="+mn-lt"/>
        <a:ea typeface="+mn-ea"/>
        <a:cs typeface="+mn-cs"/>
      </a:defRPr>
    </a:lvl2pPr>
    <a:lvl3pPr marL="4595227" algn="l" defTabSz="4595227" rtl="0" eaLnBrk="1" latinLnBrk="0" hangingPunct="1">
      <a:defRPr sz="6031" kern="1200">
        <a:solidFill>
          <a:schemeClr val="tx1"/>
        </a:solidFill>
        <a:latin typeface="+mn-lt"/>
        <a:ea typeface="+mn-ea"/>
        <a:cs typeface="+mn-cs"/>
      </a:defRPr>
    </a:lvl3pPr>
    <a:lvl4pPr marL="6892840" algn="l" defTabSz="4595227" rtl="0" eaLnBrk="1" latinLnBrk="0" hangingPunct="1">
      <a:defRPr sz="6031" kern="1200">
        <a:solidFill>
          <a:schemeClr val="tx1"/>
        </a:solidFill>
        <a:latin typeface="+mn-lt"/>
        <a:ea typeface="+mn-ea"/>
        <a:cs typeface="+mn-cs"/>
      </a:defRPr>
    </a:lvl4pPr>
    <a:lvl5pPr marL="9190451" algn="l" defTabSz="4595227" rtl="0" eaLnBrk="1" latinLnBrk="0" hangingPunct="1">
      <a:defRPr sz="6031" kern="1200">
        <a:solidFill>
          <a:schemeClr val="tx1"/>
        </a:solidFill>
        <a:latin typeface="+mn-lt"/>
        <a:ea typeface="+mn-ea"/>
        <a:cs typeface="+mn-cs"/>
      </a:defRPr>
    </a:lvl5pPr>
    <a:lvl6pPr marL="11488065" algn="l" defTabSz="4595227" rtl="0" eaLnBrk="1" latinLnBrk="0" hangingPunct="1">
      <a:defRPr sz="6031" kern="1200">
        <a:solidFill>
          <a:schemeClr val="tx1"/>
        </a:solidFill>
        <a:latin typeface="+mn-lt"/>
        <a:ea typeface="+mn-ea"/>
        <a:cs typeface="+mn-cs"/>
      </a:defRPr>
    </a:lvl6pPr>
    <a:lvl7pPr marL="13785678" algn="l" defTabSz="4595227" rtl="0" eaLnBrk="1" latinLnBrk="0" hangingPunct="1">
      <a:defRPr sz="6031" kern="1200">
        <a:solidFill>
          <a:schemeClr val="tx1"/>
        </a:solidFill>
        <a:latin typeface="+mn-lt"/>
        <a:ea typeface="+mn-ea"/>
        <a:cs typeface="+mn-cs"/>
      </a:defRPr>
    </a:lvl7pPr>
    <a:lvl8pPr marL="16083291" algn="l" defTabSz="4595227" rtl="0" eaLnBrk="1" latinLnBrk="0" hangingPunct="1">
      <a:defRPr sz="6031" kern="1200">
        <a:solidFill>
          <a:schemeClr val="tx1"/>
        </a:solidFill>
        <a:latin typeface="+mn-lt"/>
        <a:ea typeface="+mn-ea"/>
        <a:cs typeface="+mn-cs"/>
      </a:defRPr>
    </a:lvl8pPr>
    <a:lvl9pPr marL="18380904" algn="l" defTabSz="4595227" rtl="0" eaLnBrk="1" latinLnBrk="0" hangingPunct="1">
      <a:defRPr sz="6031"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A247BB-80B0-4E9B-A039-F93F6BDCD111}" type="slidenum">
              <a:rPr lang="en-US" smtClean="0"/>
              <a:t>1</a:t>
            </a:fld>
            <a:endParaRPr lang="en-US"/>
          </a:p>
        </p:txBody>
      </p:sp>
    </p:spTree>
    <p:extLst>
      <p:ext uri="{BB962C8B-B14F-4D97-AF65-F5344CB8AC3E}">
        <p14:creationId xmlns:p14="http://schemas.microsoft.com/office/powerpoint/2010/main" val="2710327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1930382"/>
            <a:ext cx="43525440" cy="8232138"/>
          </a:xfrm>
        </p:spPr>
        <p:txBody>
          <a:bodyPr/>
          <a:lstStyle/>
          <a:p>
            <a:r>
              <a:rPr lang="en-US"/>
              <a:t>Click to edit Master title style</a:t>
            </a:r>
          </a:p>
        </p:txBody>
      </p:sp>
      <p:sp>
        <p:nvSpPr>
          <p:cNvPr id="3" name="Subtitle 2"/>
          <p:cNvSpPr>
            <a:spLocks noGrp="1"/>
          </p:cNvSpPr>
          <p:nvPr>
            <p:ph type="subTitle" idx="1"/>
          </p:nvPr>
        </p:nvSpPr>
        <p:spPr>
          <a:xfrm>
            <a:off x="7680960" y="21762720"/>
            <a:ext cx="35844480" cy="9814560"/>
          </a:xfrm>
        </p:spPr>
        <p:txBody>
          <a:bodyPr/>
          <a:lstStyle>
            <a:lvl1pPr marL="0" indent="0" algn="ctr">
              <a:buNone/>
              <a:defRPr>
                <a:solidFill>
                  <a:schemeClr val="tx1">
                    <a:tint val="75000"/>
                  </a:schemeClr>
                </a:solidFill>
              </a:defRPr>
            </a:lvl1pPr>
            <a:lvl2pPr marL="586180" indent="0" algn="ctr">
              <a:buNone/>
              <a:defRPr>
                <a:solidFill>
                  <a:schemeClr val="tx1">
                    <a:tint val="75000"/>
                  </a:schemeClr>
                </a:solidFill>
              </a:defRPr>
            </a:lvl2pPr>
            <a:lvl3pPr marL="1172361" indent="0" algn="ctr">
              <a:buNone/>
              <a:defRPr>
                <a:solidFill>
                  <a:schemeClr val="tx1">
                    <a:tint val="75000"/>
                  </a:schemeClr>
                </a:solidFill>
              </a:defRPr>
            </a:lvl3pPr>
            <a:lvl4pPr marL="1758542" indent="0" algn="ctr">
              <a:buNone/>
              <a:defRPr>
                <a:solidFill>
                  <a:schemeClr val="tx1">
                    <a:tint val="75000"/>
                  </a:schemeClr>
                </a:solidFill>
              </a:defRPr>
            </a:lvl4pPr>
            <a:lvl5pPr marL="2344723" indent="0" algn="ctr">
              <a:buNone/>
              <a:defRPr>
                <a:solidFill>
                  <a:schemeClr val="tx1">
                    <a:tint val="75000"/>
                  </a:schemeClr>
                </a:solidFill>
              </a:defRPr>
            </a:lvl5pPr>
            <a:lvl6pPr marL="2930903" indent="0" algn="ctr">
              <a:buNone/>
              <a:defRPr>
                <a:solidFill>
                  <a:schemeClr val="tx1">
                    <a:tint val="75000"/>
                  </a:schemeClr>
                </a:solidFill>
              </a:defRPr>
            </a:lvl6pPr>
            <a:lvl7pPr marL="3517083" indent="0" algn="ctr">
              <a:buNone/>
              <a:defRPr>
                <a:solidFill>
                  <a:schemeClr val="tx1">
                    <a:tint val="75000"/>
                  </a:schemeClr>
                </a:solidFill>
              </a:defRPr>
            </a:lvl7pPr>
            <a:lvl8pPr marL="4103265" indent="0" algn="ctr">
              <a:buNone/>
              <a:defRPr>
                <a:solidFill>
                  <a:schemeClr val="tx1">
                    <a:tint val="75000"/>
                  </a:schemeClr>
                </a:solidFill>
              </a:defRPr>
            </a:lvl8pPr>
            <a:lvl9pPr marL="468944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C2AA30F-3988-BA40-9237-D83D763E19F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665FD-8F0E-A843-8464-26650F25550C}" type="slidenum">
              <a:rPr lang="en-US" smtClean="0"/>
              <a:t>‹#›</a:t>
            </a:fld>
            <a:endParaRPr lang="en-US"/>
          </a:p>
        </p:txBody>
      </p:sp>
    </p:spTree>
    <p:extLst>
      <p:ext uri="{BB962C8B-B14F-4D97-AF65-F5344CB8AC3E}">
        <p14:creationId xmlns:p14="http://schemas.microsoft.com/office/powerpoint/2010/main" val="2627814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2AA30F-3988-BA40-9237-D83D763E19F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665FD-8F0E-A843-8464-26650F25550C}" type="slidenum">
              <a:rPr lang="en-US" smtClean="0"/>
              <a:t>‹#›</a:t>
            </a:fld>
            <a:endParaRPr lang="en-US"/>
          </a:p>
        </p:txBody>
      </p:sp>
    </p:spTree>
    <p:extLst>
      <p:ext uri="{BB962C8B-B14F-4D97-AF65-F5344CB8AC3E}">
        <p14:creationId xmlns:p14="http://schemas.microsoft.com/office/powerpoint/2010/main" val="3589648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4640" y="1537976"/>
            <a:ext cx="11521440" cy="327685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60320" y="1537976"/>
            <a:ext cx="33710880" cy="32768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2AA30F-3988-BA40-9237-D83D763E19F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665FD-8F0E-A843-8464-26650F25550C}" type="slidenum">
              <a:rPr lang="en-US" smtClean="0"/>
              <a:t>‹#›</a:t>
            </a:fld>
            <a:endParaRPr lang="en-US"/>
          </a:p>
        </p:txBody>
      </p:sp>
    </p:spTree>
    <p:extLst>
      <p:ext uri="{BB962C8B-B14F-4D97-AF65-F5344CB8AC3E}">
        <p14:creationId xmlns:p14="http://schemas.microsoft.com/office/powerpoint/2010/main" val="741162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2AA30F-3988-BA40-9237-D83D763E19F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665FD-8F0E-A843-8464-26650F25550C}" type="slidenum">
              <a:rPr lang="en-US" smtClean="0"/>
              <a:t>‹#›</a:t>
            </a:fld>
            <a:endParaRPr lang="en-US"/>
          </a:p>
        </p:txBody>
      </p:sp>
    </p:spTree>
    <p:extLst>
      <p:ext uri="{BB962C8B-B14F-4D97-AF65-F5344CB8AC3E}">
        <p14:creationId xmlns:p14="http://schemas.microsoft.com/office/powerpoint/2010/main" val="281033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1" y="24678646"/>
            <a:ext cx="43525440" cy="7627620"/>
          </a:xfrm>
        </p:spPr>
        <p:txBody>
          <a:bodyPr anchor="t"/>
          <a:lstStyle>
            <a:lvl1pPr algn="l">
              <a:defRPr sz="5178" b="1" cap="all"/>
            </a:lvl1pPr>
          </a:lstStyle>
          <a:p>
            <a:r>
              <a:rPr lang="en-US"/>
              <a:t>Click to edit Master title style</a:t>
            </a:r>
          </a:p>
        </p:txBody>
      </p:sp>
      <p:sp>
        <p:nvSpPr>
          <p:cNvPr id="3" name="Text Placeholder 2"/>
          <p:cNvSpPr>
            <a:spLocks noGrp="1"/>
          </p:cNvSpPr>
          <p:nvPr>
            <p:ph type="body" idx="1"/>
          </p:nvPr>
        </p:nvSpPr>
        <p:spPr>
          <a:xfrm>
            <a:off x="4044951" y="16277596"/>
            <a:ext cx="43525440" cy="8401047"/>
          </a:xfrm>
        </p:spPr>
        <p:txBody>
          <a:bodyPr anchor="b"/>
          <a:lstStyle>
            <a:lvl1pPr marL="0" indent="0">
              <a:buNone/>
              <a:defRPr sz="2532">
                <a:solidFill>
                  <a:schemeClr val="tx1">
                    <a:tint val="75000"/>
                  </a:schemeClr>
                </a:solidFill>
              </a:defRPr>
            </a:lvl1pPr>
            <a:lvl2pPr marL="586180" indent="0">
              <a:buNone/>
              <a:defRPr sz="2301">
                <a:solidFill>
                  <a:schemeClr val="tx1">
                    <a:tint val="75000"/>
                  </a:schemeClr>
                </a:solidFill>
              </a:defRPr>
            </a:lvl2pPr>
            <a:lvl3pPr marL="1172361" indent="0">
              <a:buNone/>
              <a:defRPr sz="2071">
                <a:solidFill>
                  <a:schemeClr val="tx1">
                    <a:tint val="75000"/>
                  </a:schemeClr>
                </a:solidFill>
              </a:defRPr>
            </a:lvl3pPr>
            <a:lvl4pPr marL="1758542" indent="0">
              <a:buNone/>
              <a:defRPr sz="1841">
                <a:solidFill>
                  <a:schemeClr val="tx1">
                    <a:tint val="75000"/>
                  </a:schemeClr>
                </a:solidFill>
              </a:defRPr>
            </a:lvl4pPr>
            <a:lvl5pPr marL="2344723" indent="0">
              <a:buNone/>
              <a:defRPr sz="1841">
                <a:solidFill>
                  <a:schemeClr val="tx1">
                    <a:tint val="75000"/>
                  </a:schemeClr>
                </a:solidFill>
              </a:defRPr>
            </a:lvl5pPr>
            <a:lvl6pPr marL="2930903" indent="0">
              <a:buNone/>
              <a:defRPr sz="1841">
                <a:solidFill>
                  <a:schemeClr val="tx1">
                    <a:tint val="75000"/>
                  </a:schemeClr>
                </a:solidFill>
              </a:defRPr>
            </a:lvl6pPr>
            <a:lvl7pPr marL="3517083" indent="0">
              <a:buNone/>
              <a:defRPr sz="1841">
                <a:solidFill>
                  <a:schemeClr val="tx1">
                    <a:tint val="75000"/>
                  </a:schemeClr>
                </a:solidFill>
              </a:defRPr>
            </a:lvl7pPr>
            <a:lvl8pPr marL="4103265" indent="0">
              <a:buNone/>
              <a:defRPr sz="1841">
                <a:solidFill>
                  <a:schemeClr val="tx1">
                    <a:tint val="75000"/>
                  </a:schemeClr>
                </a:solidFill>
              </a:defRPr>
            </a:lvl8pPr>
            <a:lvl9pPr marL="4689445" indent="0">
              <a:buNone/>
              <a:defRPr sz="184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2AA30F-3988-BA40-9237-D83D763E19F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665FD-8F0E-A843-8464-26650F25550C}" type="slidenum">
              <a:rPr lang="en-US" smtClean="0"/>
              <a:t>‹#›</a:t>
            </a:fld>
            <a:endParaRPr lang="en-US"/>
          </a:p>
        </p:txBody>
      </p:sp>
    </p:spTree>
    <p:extLst>
      <p:ext uri="{BB962C8B-B14F-4D97-AF65-F5344CB8AC3E}">
        <p14:creationId xmlns:p14="http://schemas.microsoft.com/office/powerpoint/2010/main" val="3459314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60320" y="8961122"/>
            <a:ext cx="22616160" cy="25345394"/>
          </a:xfrm>
        </p:spPr>
        <p:txBody>
          <a:bodyPr/>
          <a:lstStyle>
            <a:lvl1pPr>
              <a:defRPr sz="3567"/>
            </a:lvl1pPr>
            <a:lvl2pPr>
              <a:defRPr sz="3107"/>
            </a:lvl2pPr>
            <a:lvl3pPr>
              <a:defRPr sz="2532"/>
            </a:lvl3pPr>
            <a:lvl4pPr>
              <a:defRPr sz="2301"/>
            </a:lvl4pPr>
            <a:lvl5pPr>
              <a:defRPr sz="2301"/>
            </a:lvl5pPr>
            <a:lvl6pPr>
              <a:defRPr sz="2301"/>
            </a:lvl6pPr>
            <a:lvl7pPr>
              <a:defRPr sz="2301"/>
            </a:lvl7pPr>
            <a:lvl8pPr>
              <a:defRPr sz="2301"/>
            </a:lvl8pPr>
            <a:lvl9pPr>
              <a:defRPr sz="23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029920" y="8961122"/>
            <a:ext cx="22616160" cy="25345394"/>
          </a:xfrm>
        </p:spPr>
        <p:txBody>
          <a:bodyPr/>
          <a:lstStyle>
            <a:lvl1pPr>
              <a:defRPr sz="3567"/>
            </a:lvl1pPr>
            <a:lvl2pPr>
              <a:defRPr sz="3107"/>
            </a:lvl2pPr>
            <a:lvl3pPr>
              <a:defRPr sz="2532"/>
            </a:lvl3pPr>
            <a:lvl4pPr>
              <a:defRPr sz="2301"/>
            </a:lvl4pPr>
            <a:lvl5pPr>
              <a:defRPr sz="2301"/>
            </a:lvl5pPr>
            <a:lvl6pPr>
              <a:defRPr sz="2301"/>
            </a:lvl6pPr>
            <a:lvl7pPr>
              <a:defRPr sz="2301"/>
            </a:lvl7pPr>
            <a:lvl8pPr>
              <a:defRPr sz="2301"/>
            </a:lvl8pPr>
            <a:lvl9pPr>
              <a:defRPr sz="23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C2AA30F-3988-BA40-9237-D83D763E19F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B665FD-8F0E-A843-8464-26650F25550C}" type="slidenum">
              <a:rPr lang="en-US" smtClean="0"/>
              <a:t>‹#›</a:t>
            </a:fld>
            <a:endParaRPr lang="en-US"/>
          </a:p>
        </p:txBody>
      </p:sp>
    </p:spTree>
    <p:extLst>
      <p:ext uri="{BB962C8B-B14F-4D97-AF65-F5344CB8AC3E}">
        <p14:creationId xmlns:p14="http://schemas.microsoft.com/office/powerpoint/2010/main" val="2746192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324" y="8596635"/>
            <a:ext cx="22625053" cy="3582669"/>
          </a:xfrm>
        </p:spPr>
        <p:txBody>
          <a:bodyPr anchor="b"/>
          <a:lstStyle>
            <a:lvl1pPr marL="0" indent="0">
              <a:buNone/>
              <a:defRPr sz="3107" b="1"/>
            </a:lvl1pPr>
            <a:lvl2pPr marL="586180" indent="0">
              <a:buNone/>
              <a:defRPr sz="2532" b="1"/>
            </a:lvl2pPr>
            <a:lvl3pPr marL="1172361" indent="0">
              <a:buNone/>
              <a:defRPr sz="2301" b="1"/>
            </a:lvl3pPr>
            <a:lvl4pPr marL="1758542" indent="0">
              <a:buNone/>
              <a:defRPr sz="2071" b="1"/>
            </a:lvl4pPr>
            <a:lvl5pPr marL="2344723" indent="0">
              <a:buNone/>
              <a:defRPr sz="2071" b="1"/>
            </a:lvl5pPr>
            <a:lvl6pPr marL="2930903" indent="0">
              <a:buNone/>
              <a:defRPr sz="2071" b="1"/>
            </a:lvl6pPr>
            <a:lvl7pPr marL="3517083" indent="0">
              <a:buNone/>
              <a:defRPr sz="2071" b="1"/>
            </a:lvl7pPr>
            <a:lvl8pPr marL="4103265" indent="0">
              <a:buNone/>
              <a:defRPr sz="2071" b="1"/>
            </a:lvl8pPr>
            <a:lvl9pPr marL="4689445" indent="0">
              <a:buNone/>
              <a:defRPr sz="2071" b="1"/>
            </a:lvl9pPr>
          </a:lstStyle>
          <a:p>
            <a:pPr lvl="0"/>
            <a:r>
              <a:rPr lang="en-US"/>
              <a:t>Click to edit Master text styles</a:t>
            </a:r>
          </a:p>
        </p:txBody>
      </p:sp>
      <p:sp>
        <p:nvSpPr>
          <p:cNvPr id="4" name="Content Placeholder 3"/>
          <p:cNvSpPr>
            <a:spLocks noGrp="1"/>
          </p:cNvSpPr>
          <p:nvPr>
            <p:ph sz="half" idx="2"/>
          </p:nvPr>
        </p:nvSpPr>
        <p:spPr>
          <a:xfrm>
            <a:off x="2560324" y="12179304"/>
            <a:ext cx="22625053" cy="22127211"/>
          </a:xfrm>
        </p:spPr>
        <p:txBody>
          <a:bodyPr/>
          <a:lstStyle>
            <a:lvl1pPr>
              <a:defRPr sz="3107"/>
            </a:lvl1pPr>
            <a:lvl2pPr>
              <a:defRPr sz="2532"/>
            </a:lvl2pPr>
            <a:lvl3pPr>
              <a:defRPr sz="2301"/>
            </a:lvl3pPr>
            <a:lvl4pPr>
              <a:defRPr sz="2071"/>
            </a:lvl4pPr>
            <a:lvl5pPr>
              <a:defRPr sz="2071"/>
            </a:lvl5pPr>
            <a:lvl6pPr>
              <a:defRPr sz="2071"/>
            </a:lvl6pPr>
            <a:lvl7pPr>
              <a:defRPr sz="2071"/>
            </a:lvl7pPr>
            <a:lvl8pPr>
              <a:defRPr sz="2071"/>
            </a:lvl8pPr>
            <a:lvl9pPr>
              <a:defRPr sz="207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147" y="8596635"/>
            <a:ext cx="22633943" cy="3582669"/>
          </a:xfrm>
        </p:spPr>
        <p:txBody>
          <a:bodyPr anchor="b"/>
          <a:lstStyle>
            <a:lvl1pPr marL="0" indent="0">
              <a:buNone/>
              <a:defRPr sz="3107" b="1"/>
            </a:lvl1pPr>
            <a:lvl2pPr marL="586180" indent="0">
              <a:buNone/>
              <a:defRPr sz="2532" b="1"/>
            </a:lvl2pPr>
            <a:lvl3pPr marL="1172361" indent="0">
              <a:buNone/>
              <a:defRPr sz="2301" b="1"/>
            </a:lvl3pPr>
            <a:lvl4pPr marL="1758542" indent="0">
              <a:buNone/>
              <a:defRPr sz="2071" b="1"/>
            </a:lvl4pPr>
            <a:lvl5pPr marL="2344723" indent="0">
              <a:buNone/>
              <a:defRPr sz="2071" b="1"/>
            </a:lvl5pPr>
            <a:lvl6pPr marL="2930903" indent="0">
              <a:buNone/>
              <a:defRPr sz="2071" b="1"/>
            </a:lvl6pPr>
            <a:lvl7pPr marL="3517083" indent="0">
              <a:buNone/>
              <a:defRPr sz="2071" b="1"/>
            </a:lvl7pPr>
            <a:lvl8pPr marL="4103265" indent="0">
              <a:buNone/>
              <a:defRPr sz="2071" b="1"/>
            </a:lvl8pPr>
            <a:lvl9pPr marL="4689445" indent="0">
              <a:buNone/>
              <a:defRPr sz="2071" b="1"/>
            </a:lvl9pPr>
          </a:lstStyle>
          <a:p>
            <a:pPr lvl="0"/>
            <a:r>
              <a:rPr lang="en-US"/>
              <a:t>Click to edit Master text styles</a:t>
            </a:r>
          </a:p>
        </p:txBody>
      </p:sp>
      <p:sp>
        <p:nvSpPr>
          <p:cNvPr id="6" name="Content Placeholder 5"/>
          <p:cNvSpPr>
            <a:spLocks noGrp="1"/>
          </p:cNvSpPr>
          <p:nvPr>
            <p:ph sz="quarter" idx="4"/>
          </p:nvPr>
        </p:nvSpPr>
        <p:spPr>
          <a:xfrm>
            <a:off x="26012147" y="12179304"/>
            <a:ext cx="22633943" cy="22127211"/>
          </a:xfrm>
        </p:spPr>
        <p:txBody>
          <a:bodyPr/>
          <a:lstStyle>
            <a:lvl1pPr>
              <a:defRPr sz="3107"/>
            </a:lvl1pPr>
            <a:lvl2pPr>
              <a:defRPr sz="2532"/>
            </a:lvl2pPr>
            <a:lvl3pPr>
              <a:defRPr sz="2301"/>
            </a:lvl3pPr>
            <a:lvl4pPr>
              <a:defRPr sz="2071"/>
            </a:lvl4pPr>
            <a:lvl5pPr>
              <a:defRPr sz="2071"/>
            </a:lvl5pPr>
            <a:lvl6pPr>
              <a:defRPr sz="2071"/>
            </a:lvl6pPr>
            <a:lvl7pPr>
              <a:defRPr sz="2071"/>
            </a:lvl7pPr>
            <a:lvl8pPr>
              <a:defRPr sz="2071"/>
            </a:lvl8pPr>
            <a:lvl9pPr>
              <a:defRPr sz="207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C2AA30F-3988-BA40-9237-D83D763E19FD}"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B665FD-8F0E-A843-8464-26650F25550C}" type="slidenum">
              <a:rPr lang="en-US" smtClean="0"/>
              <a:t>‹#›</a:t>
            </a:fld>
            <a:endParaRPr lang="en-US"/>
          </a:p>
        </p:txBody>
      </p:sp>
    </p:spTree>
    <p:extLst>
      <p:ext uri="{BB962C8B-B14F-4D97-AF65-F5344CB8AC3E}">
        <p14:creationId xmlns:p14="http://schemas.microsoft.com/office/powerpoint/2010/main" val="1637325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C2AA30F-3988-BA40-9237-D83D763E19F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B665FD-8F0E-A843-8464-26650F25550C}" type="slidenum">
              <a:rPr lang="en-US" smtClean="0"/>
              <a:t>‹#›</a:t>
            </a:fld>
            <a:endParaRPr lang="en-US"/>
          </a:p>
        </p:txBody>
      </p:sp>
    </p:spTree>
    <p:extLst>
      <p:ext uri="{BB962C8B-B14F-4D97-AF65-F5344CB8AC3E}">
        <p14:creationId xmlns:p14="http://schemas.microsoft.com/office/powerpoint/2010/main" val="2977188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2AA30F-3988-BA40-9237-D83D763E19FD}"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B665FD-8F0E-A843-8464-26650F25550C}" type="slidenum">
              <a:rPr lang="en-US" smtClean="0"/>
              <a:t>‹#›</a:t>
            </a:fld>
            <a:endParaRPr lang="en-US"/>
          </a:p>
        </p:txBody>
      </p:sp>
    </p:spTree>
    <p:extLst>
      <p:ext uri="{BB962C8B-B14F-4D97-AF65-F5344CB8AC3E}">
        <p14:creationId xmlns:p14="http://schemas.microsoft.com/office/powerpoint/2010/main" val="829142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7" y="1529082"/>
            <a:ext cx="16846551" cy="6507480"/>
          </a:xfrm>
        </p:spPr>
        <p:txBody>
          <a:bodyPr anchor="b"/>
          <a:lstStyle>
            <a:lvl1pPr algn="l">
              <a:defRPr sz="2532" b="1"/>
            </a:lvl1pPr>
          </a:lstStyle>
          <a:p>
            <a:r>
              <a:rPr lang="en-US"/>
              <a:t>Click to edit Master title style</a:t>
            </a:r>
          </a:p>
        </p:txBody>
      </p:sp>
      <p:sp>
        <p:nvSpPr>
          <p:cNvPr id="3" name="Content Placeholder 2"/>
          <p:cNvSpPr>
            <a:spLocks noGrp="1"/>
          </p:cNvSpPr>
          <p:nvPr>
            <p:ph idx="1"/>
          </p:nvPr>
        </p:nvSpPr>
        <p:spPr>
          <a:xfrm>
            <a:off x="20020283" y="1529083"/>
            <a:ext cx="28625800" cy="32777433"/>
          </a:xfrm>
        </p:spPr>
        <p:txBody>
          <a:bodyPr/>
          <a:lstStyle>
            <a:lvl1pPr>
              <a:defRPr sz="4143"/>
            </a:lvl1pPr>
            <a:lvl2pPr>
              <a:defRPr sz="3567"/>
            </a:lvl2pPr>
            <a:lvl3pPr>
              <a:defRPr sz="3107"/>
            </a:lvl3pPr>
            <a:lvl4pPr>
              <a:defRPr sz="2532"/>
            </a:lvl4pPr>
            <a:lvl5pPr>
              <a:defRPr sz="2532"/>
            </a:lvl5pPr>
            <a:lvl6pPr>
              <a:defRPr sz="2532"/>
            </a:lvl6pPr>
            <a:lvl7pPr>
              <a:defRPr sz="2532"/>
            </a:lvl7pPr>
            <a:lvl8pPr>
              <a:defRPr sz="2532"/>
            </a:lvl8pPr>
            <a:lvl9pPr>
              <a:defRPr sz="253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7" y="8036563"/>
            <a:ext cx="16846551" cy="26269953"/>
          </a:xfrm>
        </p:spPr>
        <p:txBody>
          <a:bodyPr/>
          <a:lstStyle>
            <a:lvl1pPr marL="0" indent="0">
              <a:buNone/>
              <a:defRPr sz="1841"/>
            </a:lvl1pPr>
            <a:lvl2pPr marL="586180" indent="0">
              <a:buNone/>
              <a:defRPr sz="1496"/>
            </a:lvl2pPr>
            <a:lvl3pPr marL="1172361" indent="0">
              <a:buNone/>
              <a:defRPr sz="1266"/>
            </a:lvl3pPr>
            <a:lvl4pPr marL="1758542" indent="0">
              <a:buNone/>
              <a:defRPr sz="1151"/>
            </a:lvl4pPr>
            <a:lvl5pPr marL="2344723" indent="0">
              <a:buNone/>
              <a:defRPr sz="1151"/>
            </a:lvl5pPr>
            <a:lvl6pPr marL="2930903" indent="0">
              <a:buNone/>
              <a:defRPr sz="1151"/>
            </a:lvl6pPr>
            <a:lvl7pPr marL="3517083" indent="0">
              <a:buNone/>
              <a:defRPr sz="1151"/>
            </a:lvl7pPr>
            <a:lvl8pPr marL="4103265" indent="0">
              <a:buNone/>
              <a:defRPr sz="1151"/>
            </a:lvl8pPr>
            <a:lvl9pPr marL="4689445" indent="0">
              <a:buNone/>
              <a:defRPr sz="1151"/>
            </a:lvl9pPr>
          </a:lstStyle>
          <a:p>
            <a:pPr lvl="0"/>
            <a:r>
              <a:rPr lang="en-US"/>
              <a:t>Click to edit Master text styles</a:t>
            </a:r>
          </a:p>
        </p:txBody>
      </p:sp>
      <p:sp>
        <p:nvSpPr>
          <p:cNvPr id="5" name="Date Placeholder 4"/>
          <p:cNvSpPr>
            <a:spLocks noGrp="1"/>
          </p:cNvSpPr>
          <p:nvPr>
            <p:ph type="dt" sz="half" idx="10"/>
          </p:nvPr>
        </p:nvSpPr>
        <p:spPr/>
        <p:txBody>
          <a:bodyPr/>
          <a:lstStyle/>
          <a:p>
            <a:fld id="{EC2AA30F-3988-BA40-9237-D83D763E19F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B665FD-8F0E-A843-8464-26650F25550C}" type="slidenum">
              <a:rPr lang="en-US" smtClean="0"/>
              <a:t>‹#›</a:t>
            </a:fld>
            <a:endParaRPr lang="en-US"/>
          </a:p>
        </p:txBody>
      </p:sp>
    </p:spTree>
    <p:extLst>
      <p:ext uri="{BB962C8B-B14F-4D97-AF65-F5344CB8AC3E}">
        <p14:creationId xmlns:p14="http://schemas.microsoft.com/office/powerpoint/2010/main" val="4171726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6883364"/>
            <a:ext cx="30723840" cy="3173733"/>
          </a:xfrm>
        </p:spPr>
        <p:txBody>
          <a:bodyPr anchor="b"/>
          <a:lstStyle>
            <a:lvl1pPr algn="l">
              <a:defRPr sz="2532" b="1"/>
            </a:lvl1pPr>
          </a:lstStyle>
          <a:p>
            <a:r>
              <a:rPr lang="en-US"/>
              <a:t>Click to edit Master title style</a:t>
            </a:r>
          </a:p>
        </p:txBody>
      </p:sp>
      <p:sp>
        <p:nvSpPr>
          <p:cNvPr id="3" name="Picture Placeholder 2"/>
          <p:cNvSpPr>
            <a:spLocks noGrp="1"/>
          </p:cNvSpPr>
          <p:nvPr>
            <p:ph type="pic" idx="1"/>
          </p:nvPr>
        </p:nvSpPr>
        <p:spPr>
          <a:xfrm>
            <a:off x="10036813" y="3431538"/>
            <a:ext cx="30723840" cy="23042880"/>
          </a:xfrm>
        </p:spPr>
        <p:txBody>
          <a:bodyPr/>
          <a:lstStyle>
            <a:lvl1pPr marL="0" indent="0">
              <a:buNone/>
              <a:defRPr sz="4143"/>
            </a:lvl1pPr>
            <a:lvl2pPr marL="586180" indent="0">
              <a:buNone/>
              <a:defRPr sz="3567"/>
            </a:lvl2pPr>
            <a:lvl3pPr marL="1172361" indent="0">
              <a:buNone/>
              <a:defRPr sz="3107"/>
            </a:lvl3pPr>
            <a:lvl4pPr marL="1758542" indent="0">
              <a:buNone/>
              <a:defRPr sz="2532"/>
            </a:lvl4pPr>
            <a:lvl5pPr marL="2344723" indent="0">
              <a:buNone/>
              <a:defRPr sz="2532"/>
            </a:lvl5pPr>
            <a:lvl6pPr marL="2930903" indent="0">
              <a:buNone/>
              <a:defRPr sz="2532"/>
            </a:lvl6pPr>
            <a:lvl7pPr marL="3517083" indent="0">
              <a:buNone/>
              <a:defRPr sz="2532"/>
            </a:lvl7pPr>
            <a:lvl8pPr marL="4103265" indent="0">
              <a:buNone/>
              <a:defRPr sz="2532"/>
            </a:lvl8pPr>
            <a:lvl9pPr marL="4689445" indent="0">
              <a:buNone/>
              <a:defRPr sz="2532"/>
            </a:lvl9pPr>
          </a:lstStyle>
          <a:p>
            <a:endParaRPr lang="en-US"/>
          </a:p>
        </p:txBody>
      </p:sp>
      <p:sp>
        <p:nvSpPr>
          <p:cNvPr id="4" name="Text Placeholder 3"/>
          <p:cNvSpPr>
            <a:spLocks noGrp="1"/>
          </p:cNvSpPr>
          <p:nvPr>
            <p:ph type="body" sz="half" idx="2"/>
          </p:nvPr>
        </p:nvSpPr>
        <p:spPr>
          <a:xfrm>
            <a:off x="10036813" y="30057097"/>
            <a:ext cx="30723840" cy="4507227"/>
          </a:xfrm>
        </p:spPr>
        <p:txBody>
          <a:bodyPr/>
          <a:lstStyle>
            <a:lvl1pPr marL="0" indent="0">
              <a:buNone/>
              <a:defRPr sz="1841"/>
            </a:lvl1pPr>
            <a:lvl2pPr marL="586180" indent="0">
              <a:buNone/>
              <a:defRPr sz="1496"/>
            </a:lvl2pPr>
            <a:lvl3pPr marL="1172361" indent="0">
              <a:buNone/>
              <a:defRPr sz="1266"/>
            </a:lvl3pPr>
            <a:lvl4pPr marL="1758542" indent="0">
              <a:buNone/>
              <a:defRPr sz="1151"/>
            </a:lvl4pPr>
            <a:lvl5pPr marL="2344723" indent="0">
              <a:buNone/>
              <a:defRPr sz="1151"/>
            </a:lvl5pPr>
            <a:lvl6pPr marL="2930903" indent="0">
              <a:buNone/>
              <a:defRPr sz="1151"/>
            </a:lvl6pPr>
            <a:lvl7pPr marL="3517083" indent="0">
              <a:buNone/>
              <a:defRPr sz="1151"/>
            </a:lvl7pPr>
            <a:lvl8pPr marL="4103265" indent="0">
              <a:buNone/>
              <a:defRPr sz="1151"/>
            </a:lvl8pPr>
            <a:lvl9pPr marL="4689445" indent="0">
              <a:buNone/>
              <a:defRPr sz="1151"/>
            </a:lvl9pPr>
          </a:lstStyle>
          <a:p>
            <a:pPr lvl="0"/>
            <a:r>
              <a:rPr lang="en-US"/>
              <a:t>Click to edit Master text styles</a:t>
            </a:r>
          </a:p>
        </p:txBody>
      </p:sp>
      <p:sp>
        <p:nvSpPr>
          <p:cNvPr id="5" name="Date Placeholder 4"/>
          <p:cNvSpPr>
            <a:spLocks noGrp="1"/>
          </p:cNvSpPr>
          <p:nvPr>
            <p:ph type="dt" sz="half" idx="10"/>
          </p:nvPr>
        </p:nvSpPr>
        <p:spPr/>
        <p:txBody>
          <a:bodyPr/>
          <a:lstStyle/>
          <a:p>
            <a:fld id="{EC2AA30F-3988-BA40-9237-D83D763E19F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B665FD-8F0E-A843-8464-26650F25550C}" type="slidenum">
              <a:rPr lang="en-US" smtClean="0"/>
              <a:t>‹#›</a:t>
            </a:fld>
            <a:endParaRPr lang="en-US"/>
          </a:p>
        </p:txBody>
      </p:sp>
    </p:spTree>
    <p:extLst>
      <p:ext uri="{BB962C8B-B14F-4D97-AF65-F5344CB8AC3E}">
        <p14:creationId xmlns:p14="http://schemas.microsoft.com/office/powerpoint/2010/main" val="308114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537971"/>
            <a:ext cx="46085760" cy="6400800"/>
          </a:xfrm>
          <a:prstGeom prst="rect">
            <a:avLst/>
          </a:prstGeom>
        </p:spPr>
        <p:txBody>
          <a:bodyPr vert="horz" lIns="101882" tIns="50941" rIns="101882" bIns="50941" rtlCol="0" anchor="ctr">
            <a:normAutofit/>
          </a:bodyPr>
          <a:lstStyle/>
          <a:p>
            <a:r>
              <a:rPr lang="en-US"/>
              <a:t>Click to edit Master title style</a:t>
            </a:r>
          </a:p>
        </p:txBody>
      </p:sp>
      <p:sp>
        <p:nvSpPr>
          <p:cNvPr id="3" name="Text Placeholder 2"/>
          <p:cNvSpPr>
            <a:spLocks noGrp="1"/>
          </p:cNvSpPr>
          <p:nvPr>
            <p:ph type="body" idx="1"/>
          </p:nvPr>
        </p:nvSpPr>
        <p:spPr>
          <a:xfrm>
            <a:off x="2560320" y="8961122"/>
            <a:ext cx="46085760" cy="25345394"/>
          </a:xfrm>
          <a:prstGeom prst="rect">
            <a:avLst/>
          </a:prstGeom>
        </p:spPr>
        <p:txBody>
          <a:bodyPr vert="horz" lIns="101882" tIns="50941" rIns="101882" bIns="5094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60320" y="35595564"/>
            <a:ext cx="11948160" cy="2044698"/>
          </a:xfrm>
          <a:prstGeom prst="rect">
            <a:avLst/>
          </a:prstGeom>
        </p:spPr>
        <p:txBody>
          <a:bodyPr vert="horz" lIns="101882" tIns="50941" rIns="101882" bIns="50941" rtlCol="0" anchor="ctr"/>
          <a:lstStyle>
            <a:lvl1pPr algn="l">
              <a:defRPr sz="1496">
                <a:solidFill>
                  <a:schemeClr val="tx1">
                    <a:tint val="75000"/>
                  </a:schemeClr>
                </a:solidFill>
              </a:defRPr>
            </a:lvl1pPr>
          </a:lstStyle>
          <a:p>
            <a:fld id="{EC2AA30F-3988-BA40-9237-D83D763E19FD}" type="datetimeFigureOut">
              <a:rPr lang="en-US" smtClean="0"/>
              <a:t>11/14/2019</a:t>
            </a:fld>
            <a:endParaRPr lang="en-US"/>
          </a:p>
        </p:txBody>
      </p:sp>
      <p:sp>
        <p:nvSpPr>
          <p:cNvPr id="5" name="Footer Placeholder 4"/>
          <p:cNvSpPr>
            <a:spLocks noGrp="1"/>
          </p:cNvSpPr>
          <p:nvPr>
            <p:ph type="ftr" sz="quarter" idx="3"/>
          </p:nvPr>
        </p:nvSpPr>
        <p:spPr>
          <a:xfrm>
            <a:off x="17495520" y="35595564"/>
            <a:ext cx="16215360" cy="2044698"/>
          </a:xfrm>
          <a:prstGeom prst="rect">
            <a:avLst/>
          </a:prstGeom>
        </p:spPr>
        <p:txBody>
          <a:bodyPr vert="horz" lIns="101882" tIns="50941" rIns="101882" bIns="50941" rtlCol="0" anchor="ctr"/>
          <a:lstStyle>
            <a:lvl1pPr algn="ctr">
              <a:defRPr sz="1496">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35595564"/>
            <a:ext cx="11948160" cy="2044698"/>
          </a:xfrm>
          <a:prstGeom prst="rect">
            <a:avLst/>
          </a:prstGeom>
        </p:spPr>
        <p:txBody>
          <a:bodyPr vert="horz" lIns="101882" tIns="50941" rIns="101882" bIns="50941" rtlCol="0" anchor="ctr"/>
          <a:lstStyle>
            <a:lvl1pPr algn="r">
              <a:defRPr sz="1496">
                <a:solidFill>
                  <a:schemeClr val="tx1">
                    <a:tint val="75000"/>
                  </a:schemeClr>
                </a:solidFill>
              </a:defRPr>
            </a:lvl1pPr>
          </a:lstStyle>
          <a:p>
            <a:fld id="{E6B665FD-8F0E-A843-8464-26650F25550C}" type="slidenum">
              <a:rPr lang="en-US" smtClean="0"/>
              <a:t>‹#›</a:t>
            </a:fld>
            <a:endParaRPr lang="en-US"/>
          </a:p>
        </p:txBody>
      </p:sp>
    </p:spTree>
    <p:extLst>
      <p:ext uri="{BB962C8B-B14F-4D97-AF65-F5344CB8AC3E}">
        <p14:creationId xmlns:p14="http://schemas.microsoft.com/office/powerpoint/2010/main" val="263089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86180" rtl="0" eaLnBrk="1" latinLnBrk="0" hangingPunct="1">
        <a:spcBef>
          <a:spcPct val="0"/>
        </a:spcBef>
        <a:buNone/>
        <a:defRPr sz="5638" kern="1200">
          <a:solidFill>
            <a:schemeClr val="tx1"/>
          </a:solidFill>
          <a:latin typeface="+mj-lt"/>
          <a:ea typeface="+mj-ea"/>
          <a:cs typeface="+mj-cs"/>
        </a:defRPr>
      </a:lvl1pPr>
    </p:titleStyle>
    <p:bodyStyle>
      <a:lvl1pPr marL="439635" indent="-439635" algn="l" defTabSz="586180" rtl="0" eaLnBrk="1" latinLnBrk="0" hangingPunct="1">
        <a:spcBef>
          <a:spcPct val="20000"/>
        </a:spcBef>
        <a:buFont typeface="Arial"/>
        <a:buChar char="•"/>
        <a:defRPr sz="4143" kern="1200">
          <a:solidFill>
            <a:schemeClr val="tx1"/>
          </a:solidFill>
          <a:latin typeface="+mn-lt"/>
          <a:ea typeface="+mn-ea"/>
          <a:cs typeface="+mn-cs"/>
        </a:defRPr>
      </a:lvl1pPr>
      <a:lvl2pPr marL="952544" indent="-366363" algn="l" defTabSz="586180" rtl="0" eaLnBrk="1" latinLnBrk="0" hangingPunct="1">
        <a:spcBef>
          <a:spcPct val="20000"/>
        </a:spcBef>
        <a:buFont typeface="Arial"/>
        <a:buChar char="–"/>
        <a:defRPr sz="3567" kern="1200">
          <a:solidFill>
            <a:schemeClr val="tx1"/>
          </a:solidFill>
          <a:latin typeface="+mn-lt"/>
          <a:ea typeface="+mn-ea"/>
          <a:cs typeface="+mn-cs"/>
        </a:defRPr>
      </a:lvl2pPr>
      <a:lvl3pPr marL="1465452" indent="-293090" algn="l" defTabSz="586180" rtl="0" eaLnBrk="1" latinLnBrk="0" hangingPunct="1">
        <a:spcBef>
          <a:spcPct val="20000"/>
        </a:spcBef>
        <a:buFont typeface="Arial"/>
        <a:buChar char="•"/>
        <a:defRPr sz="3107" kern="1200">
          <a:solidFill>
            <a:schemeClr val="tx1"/>
          </a:solidFill>
          <a:latin typeface="+mn-lt"/>
          <a:ea typeface="+mn-ea"/>
          <a:cs typeface="+mn-cs"/>
        </a:defRPr>
      </a:lvl3pPr>
      <a:lvl4pPr marL="2051633" indent="-293090" algn="l" defTabSz="586180" rtl="0" eaLnBrk="1" latinLnBrk="0" hangingPunct="1">
        <a:spcBef>
          <a:spcPct val="20000"/>
        </a:spcBef>
        <a:buFont typeface="Arial"/>
        <a:buChar char="–"/>
        <a:defRPr sz="2532" kern="1200">
          <a:solidFill>
            <a:schemeClr val="tx1"/>
          </a:solidFill>
          <a:latin typeface="+mn-lt"/>
          <a:ea typeface="+mn-ea"/>
          <a:cs typeface="+mn-cs"/>
        </a:defRPr>
      </a:lvl4pPr>
      <a:lvl5pPr marL="2637813" indent="-293090" algn="l" defTabSz="586180" rtl="0" eaLnBrk="1" latinLnBrk="0" hangingPunct="1">
        <a:spcBef>
          <a:spcPct val="20000"/>
        </a:spcBef>
        <a:buFont typeface="Arial"/>
        <a:buChar char="»"/>
        <a:defRPr sz="2532" kern="1200">
          <a:solidFill>
            <a:schemeClr val="tx1"/>
          </a:solidFill>
          <a:latin typeface="+mn-lt"/>
          <a:ea typeface="+mn-ea"/>
          <a:cs typeface="+mn-cs"/>
        </a:defRPr>
      </a:lvl5pPr>
      <a:lvl6pPr marL="3223993" indent="-293090" algn="l" defTabSz="586180" rtl="0" eaLnBrk="1" latinLnBrk="0" hangingPunct="1">
        <a:spcBef>
          <a:spcPct val="20000"/>
        </a:spcBef>
        <a:buFont typeface="Arial"/>
        <a:buChar char="•"/>
        <a:defRPr sz="2532" kern="1200">
          <a:solidFill>
            <a:schemeClr val="tx1"/>
          </a:solidFill>
          <a:latin typeface="+mn-lt"/>
          <a:ea typeface="+mn-ea"/>
          <a:cs typeface="+mn-cs"/>
        </a:defRPr>
      </a:lvl6pPr>
      <a:lvl7pPr marL="3810175" indent="-293090" algn="l" defTabSz="586180" rtl="0" eaLnBrk="1" latinLnBrk="0" hangingPunct="1">
        <a:spcBef>
          <a:spcPct val="20000"/>
        </a:spcBef>
        <a:buFont typeface="Arial"/>
        <a:buChar char="•"/>
        <a:defRPr sz="2532" kern="1200">
          <a:solidFill>
            <a:schemeClr val="tx1"/>
          </a:solidFill>
          <a:latin typeface="+mn-lt"/>
          <a:ea typeface="+mn-ea"/>
          <a:cs typeface="+mn-cs"/>
        </a:defRPr>
      </a:lvl7pPr>
      <a:lvl8pPr marL="4396355" indent="-293090" algn="l" defTabSz="586180" rtl="0" eaLnBrk="1" latinLnBrk="0" hangingPunct="1">
        <a:spcBef>
          <a:spcPct val="20000"/>
        </a:spcBef>
        <a:buFont typeface="Arial"/>
        <a:buChar char="•"/>
        <a:defRPr sz="2532" kern="1200">
          <a:solidFill>
            <a:schemeClr val="tx1"/>
          </a:solidFill>
          <a:latin typeface="+mn-lt"/>
          <a:ea typeface="+mn-ea"/>
          <a:cs typeface="+mn-cs"/>
        </a:defRPr>
      </a:lvl8pPr>
      <a:lvl9pPr marL="4982536" indent="-293090" algn="l" defTabSz="586180" rtl="0" eaLnBrk="1" latinLnBrk="0" hangingPunct="1">
        <a:spcBef>
          <a:spcPct val="20000"/>
        </a:spcBef>
        <a:buFont typeface="Arial"/>
        <a:buChar char="•"/>
        <a:defRPr sz="2532" kern="1200">
          <a:solidFill>
            <a:schemeClr val="tx1"/>
          </a:solidFill>
          <a:latin typeface="+mn-lt"/>
          <a:ea typeface="+mn-ea"/>
          <a:cs typeface="+mn-cs"/>
        </a:defRPr>
      </a:lvl9pPr>
    </p:bodyStyle>
    <p:otherStyle>
      <a:defPPr>
        <a:defRPr lang="en-US"/>
      </a:defPPr>
      <a:lvl1pPr marL="0" algn="l" defTabSz="586180" rtl="0" eaLnBrk="1" latinLnBrk="0" hangingPunct="1">
        <a:defRPr sz="2301" kern="1200">
          <a:solidFill>
            <a:schemeClr val="tx1"/>
          </a:solidFill>
          <a:latin typeface="+mn-lt"/>
          <a:ea typeface="+mn-ea"/>
          <a:cs typeface="+mn-cs"/>
        </a:defRPr>
      </a:lvl1pPr>
      <a:lvl2pPr marL="586180" algn="l" defTabSz="586180" rtl="0" eaLnBrk="1" latinLnBrk="0" hangingPunct="1">
        <a:defRPr sz="2301" kern="1200">
          <a:solidFill>
            <a:schemeClr val="tx1"/>
          </a:solidFill>
          <a:latin typeface="+mn-lt"/>
          <a:ea typeface="+mn-ea"/>
          <a:cs typeface="+mn-cs"/>
        </a:defRPr>
      </a:lvl2pPr>
      <a:lvl3pPr marL="1172361" algn="l" defTabSz="586180" rtl="0" eaLnBrk="1" latinLnBrk="0" hangingPunct="1">
        <a:defRPr sz="2301" kern="1200">
          <a:solidFill>
            <a:schemeClr val="tx1"/>
          </a:solidFill>
          <a:latin typeface="+mn-lt"/>
          <a:ea typeface="+mn-ea"/>
          <a:cs typeface="+mn-cs"/>
        </a:defRPr>
      </a:lvl3pPr>
      <a:lvl4pPr marL="1758542" algn="l" defTabSz="586180" rtl="0" eaLnBrk="1" latinLnBrk="0" hangingPunct="1">
        <a:defRPr sz="2301" kern="1200">
          <a:solidFill>
            <a:schemeClr val="tx1"/>
          </a:solidFill>
          <a:latin typeface="+mn-lt"/>
          <a:ea typeface="+mn-ea"/>
          <a:cs typeface="+mn-cs"/>
        </a:defRPr>
      </a:lvl4pPr>
      <a:lvl5pPr marL="2344723" algn="l" defTabSz="586180" rtl="0" eaLnBrk="1" latinLnBrk="0" hangingPunct="1">
        <a:defRPr sz="2301" kern="1200">
          <a:solidFill>
            <a:schemeClr val="tx1"/>
          </a:solidFill>
          <a:latin typeface="+mn-lt"/>
          <a:ea typeface="+mn-ea"/>
          <a:cs typeface="+mn-cs"/>
        </a:defRPr>
      </a:lvl5pPr>
      <a:lvl6pPr marL="2930903" algn="l" defTabSz="586180" rtl="0" eaLnBrk="1" latinLnBrk="0" hangingPunct="1">
        <a:defRPr sz="2301" kern="1200">
          <a:solidFill>
            <a:schemeClr val="tx1"/>
          </a:solidFill>
          <a:latin typeface="+mn-lt"/>
          <a:ea typeface="+mn-ea"/>
          <a:cs typeface="+mn-cs"/>
        </a:defRPr>
      </a:lvl6pPr>
      <a:lvl7pPr marL="3517083" algn="l" defTabSz="586180" rtl="0" eaLnBrk="1" latinLnBrk="0" hangingPunct="1">
        <a:defRPr sz="2301" kern="1200">
          <a:solidFill>
            <a:schemeClr val="tx1"/>
          </a:solidFill>
          <a:latin typeface="+mn-lt"/>
          <a:ea typeface="+mn-ea"/>
          <a:cs typeface="+mn-cs"/>
        </a:defRPr>
      </a:lvl7pPr>
      <a:lvl8pPr marL="4103265" algn="l" defTabSz="586180" rtl="0" eaLnBrk="1" latinLnBrk="0" hangingPunct="1">
        <a:defRPr sz="2301" kern="1200">
          <a:solidFill>
            <a:schemeClr val="tx1"/>
          </a:solidFill>
          <a:latin typeface="+mn-lt"/>
          <a:ea typeface="+mn-ea"/>
          <a:cs typeface="+mn-cs"/>
        </a:defRPr>
      </a:lvl8pPr>
      <a:lvl9pPr marL="4689445" algn="l" defTabSz="586180" rtl="0" eaLnBrk="1" latinLnBrk="0" hangingPunct="1">
        <a:defRPr sz="23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hyperlink" Target="https://www.cdc.gov/nchs/data/hpdata2010/hp2010_final_review_focus_area_06.pdf" TargetMode="External"/><Relationship Id="rId7"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www.who.int/news-room/fact-sheets/detail/disability-and-health" TargetMode="External"/><Relationship Id="rId5" Type="http://schemas.openxmlformats.org/officeDocument/2006/relationships/hyperlink" Target="https://www.cga.ct.gov/2015/pub/chap_166.htm#sec_10-145d" TargetMode="External"/><Relationship Id="rId4" Type="http://schemas.openxmlformats.org/officeDocument/2006/relationships/hyperlink" Target="http://www.cdc.gov/ncbddd/disabilityandhealth/pdf/aboutdhprogram508.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36155473" y="34284937"/>
            <a:ext cx="11989624" cy="2040623"/>
          </a:xfrm>
          <a:prstGeom prst="rect">
            <a:avLst/>
          </a:prstGeom>
          <a:noFill/>
        </p:spPr>
        <p:txBody>
          <a:bodyPr wrap="square" rtlCol="0">
            <a:spAutoFit/>
          </a:bodyPr>
          <a:lstStyle/>
          <a:p>
            <a:r>
              <a:rPr lang="en-US" sz="2532" dirty="0">
                <a:latin typeface="Arial" panose="020B0604020202020204" pitchFamily="34" charset="0"/>
                <a:cs typeface="Arial" panose="020B0604020202020204" pitchFamily="34" charset="0"/>
              </a:rPr>
              <a:t>Acknowledgements: The research reported in this paper was supported, in part, by funding from the U.S. Department of Community Living (ACL), Administration on Intellectual and Developmental Disabilities (AIDD) (Award #90DD0015). The opinions expressed, however, are those of the authors and do not necessarily reflect the official position of the Department or Office.</a:t>
            </a:r>
          </a:p>
        </p:txBody>
      </p:sp>
      <p:sp>
        <p:nvSpPr>
          <p:cNvPr id="37" name="TextBox 36"/>
          <p:cNvSpPr txBox="1"/>
          <p:nvPr/>
        </p:nvSpPr>
        <p:spPr>
          <a:xfrm>
            <a:off x="36155473" y="16782130"/>
            <a:ext cx="12410230" cy="17783394"/>
          </a:xfrm>
          <a:prstGeom prst="rect">
            <a:avLst/>
          </a:prstGeom>
          <a:noFill/>
        </p:spPr>
        <p:txBody>
          <a:bodyPr wrap="square" rtlCol="0">
            <a:spAutoFit/>
          </a:bodyPr>
          <a:lstStyle/>
          <a:p>
            <a:pPr algn="ctr"/>
            <a:r>
              <a:rPr lang="en-US" sz="4603" b="1" dirty="0">
                <a:latin typeface="Arial" panose="020B0604020202020204" pitchFamily="34" charset="0"/>
                <a:cs typeface="Arial" panose="020B0604020202020204" pitchFamily="34" charset="0"/>
              </a:rPr>
              <a:t>Conclusions and Next Steps</a:t>
            </a:r>
          </a:p>
          <a:p>
            <a:endParaRPr lang="en-US" sz="805" dirty="0">
              <a:solidFill>
                <a:schemeClr val="accent2"/>
              </a:solidFill>
              <a:latin typeface="Arial" panose="020B0604020202020204" pitchFamily="34" charset="0"/>
              <a:cs typeface="Arial" panose="020B0604020202020204" pitchFamily="34" charset="0"/>
            </a:endParaRPr>
          </a:p>
          <a:p>
            <a:r>
              <a:rPr lang="en-US" sz="4143" dirty="0">
                <a:latin typeface="Arial" panose="020B0604020202020204" pitchFamily="34" charset="0"/>
                <a:cs typeface="Arial" panose="020B0604020202020204" pitchFamily="34" charset="0"/>
              </a:rPr>
              <a:t>Results will help provide a more complete picture of health education for students who receive special education services. Findings will add to the growing body of literature about providing education, including health education, to all students who receive special education services, evidence on best practices to provide health education to these students. Furthermore, results will identify areas to improve pre-service and in-service training and professional development opportunities specific to adapting health education curriculum.</a:t>
            </a:r>
          </a:p>
          <a:p>
            <a:endParaRPr lang="en-US" sz="1611" dirty="0">
              <a:latin typeface="Arial" panose="020B0604020202020204" pitchFamily="34" charset="0"/>
              <a:cs typeface="Arial" panose="020B0604020202020204" pitchFamily="34" charset="0"/>
            </a:endParaRPr>
          </a:p>
          <a:p>
            <a:pPr algn="ctr"/>
            <a:r>
              <a:rPr lang="en-US" sz="2992" b="1" dirty="0">
                <a:latin typeface="Arial" panose="020B0604020202020204" pitchFamily="34" charset="0"/>
                <a:cs typeface="Arial" panose="020B0604020202020204" pitchFamily="34" charset="0"/>
              </a:rPr>
              <a:t>References</a:t>
            </a:r>
          </a:p>
          <a:p>
            <a:r>
              <a:rPr lang="en-US" sz="2992" dirty="0">
                <a:latin typeface="Arial" panose="020B0604020202020204" pitchFamily="34" charset="0"/>
                <a:cs typeface="Arial" panose="020B0604020202020204" pitchFamily="34" charset="0"/>
              </a:rPr>
              <a:t>Centers for Disease Control and Prevention. (2001). </a:t>
            </a:r>
            <a:r>
              <a:rPr lang="en-US" sz="2992" i="1" dirty="0">
                <a:latin typeface="Arial" panose="020B0604020202020204" pitchFamily="34" charset="0"/>
                <a:cs typeface="Arial" panose="020B0604020202020204" pitchFamily="34" charset="0"/>
              </a:rPr>
              <a:t>Healthy People 2010, objectives report: Chapter 6: Disability and secondary conditions</a:t>
            </a:r>
            <a:r>
              <a:rPr lang="en-US" sz="2992" dirty="0">
                <a:latin typeface="Arial" panose="020B0604020202020204" pitchFamily="34" charset="0"/>
                <a:cs typeface="Arial" panose="020B0604020202020204" pitchFamily="34" charset="0"/>
              </a:rPr>
              <a:t>. Atlanta, GA. Retrieved from </a:t>
            </a:r>
            <a:r>
              <a:rPr lang="en-US" sz="2992" u="sng" dirty="0">
                <a:latin typeface="Arial" panose="020B0604020202020204" pitchFamily="34" charset="0"/>
                <a:cs typeface="Arial" panose="020B0604020202020204" pitchFamily="34" charset="0"/>
                <a:hlinkClick r:id="rId3" tooltip="link to CDC healthy people 2010 report"/>
              </a:rPr>
              <a:t>https://www.cdc.gov/nchs/data/hpdata2010/hp2010_final_review_focus_area_06.pdf</a:t>
            </a:r>
            <a:r>
              <a:rPr lang="en-US" sz="2992" dirty="0">
                <a:latin typeface="Arial" panose="020B0604020202020204" pitchFamily="34" charset="0"/>
                <a:cs typeface="Arial" panose="020B0604020202020204" pitchFamily="34" charset="0"/>
              </a:rPr>
              <a:t> </a:t>
            </a:r>
          </a:p>
          <a:p>
            <a:r>
              <a:rPr lang="en-US" sz="2301" dirty="0">
                <a:latin typeface="Arial" panose="020B0604020202020204" pitchFamily="34" charset="0"/>
                <a:cs typeface="Arial" panose="020B0604020202020204" pitchFamily="34" charset="0"/>
              </a:rPr>
              <a:t> </a:t>
            </a:r>
          </a:p>
          <a:p>
            <a:r>
              <a:rPr lang="en-US" sz="2992" dirty="0">
                <a:latin typeface="Arial" panose="020B0604020202020204" pitchFamily="34" charset="0"/>
                <a:cs typeface="Arial" panose="020B0604020202020204" pitchFamily="34" charset="0"/>
              </a:rPr>
              <a:t>Centers for Disease Control and Prevention. (2015). </a:t>
            </a:r>
            <a:r>
              <a:rPr lang="en-US" sz="2992" i="1" dirty="0">
                <a:latin typeface="Arial" panose="020B0604020202020204" pitchFamily="34" charset="0"/>
                <a:cs typeface="Arial" panose="020B0604020202020204" pitchFamily="34" charset="0"/>
              </a:rPr>
              <a:t>CDC Promoting the Health of People with Disabilities</a:t>
            </a:r>
            <a:r>
              <a:rPr lang="en-US" sz="2992" dirty="0">
                <a:latin typeface="Arial" panose="020B0604020202020204" pitchFamily="34" charset="0"/>
                <a:cs typeface="Arial" panose="020B0604020202020204" pitchFamily="34" charset="0"/>
              </a:rPr>
              <a:t>.  </a:t>
            </a:r>
            <a:r>
              <a:rPr lang="en-US" sz="2992" u="sng" dirty="0">
                <a:latin typeface="Arial" panose="020B0604020202020204" pitchFamily="34" charset="0"/>
                <a:cs typeface="Arial" panose="020B0604020202020204" pitchFamily="34" charset="0"/>
                <a:hlinkClick r:id="rId4" tooltip="link to CDC promoting health of PWD website"/>
              </a:rPr>
              <a:t>http://www.cdc.gov/ncbddd/disabilityandhealth/pdf/aboutdhprogram508.pdf</a:t>
            </a:r>
            <a:r>
              <a:rPr lang="en-US" sz="2992" dirty="0">
                <a:latin typeface="Arial" panose="020B0604020202020204" pitchFamily="34" charset="0"/>
                <a:cs typeface="Arial" panose="020B0604020202020204" pitchFamily="34" charset="0"/>
              </a:rPr>
              <a:t>  </a:t>
            </a:r>
          </a:p>
          <a:p>
            <a:endParaRPr lang="en-US" sz="2301" dirty="0">
              <a:latin typeface="Arial" panose="020B0604020202020204" pitchFamily="34" charset="0"/>
              <a:cs typeface="Arial" panose="020B0604020202020204" pitchFamily="34" charset="0"/>
            </a:endParaRPr>
          </a:p>
          <a:p>
            <a:r>
              <a:rPr lang="en-US" sz="2992" dirty="0">
                <a:latin typeface="Arial" panose="020B0604020202020204" pitchFamily="34" charset="0"/>
                <a:cs typeface="Arial" panose="020B0604020202020204" pitchFamily="34" charset="0"/>
              </a:rPr>
              <a:t>Conn. Gen. Stat. SS 166-10-145d. (1993). Retrieved from</a:t>
            </a:r>
          </a:p>
          <a:p>
            <a:r>
              <a:rPr lang="en-US" sz="2992" dirty="0">
                <a:latin typeface="Arial" panose="020B0604020202020204" pitchFamily="34" charset="0"/>
                <a:cs typeface="Arial" panose="020B0604020202020204" pitchFamily="34" charset="0"/>
                <a:hlinkClick r:id="rId5" tooltip="link to Connecticut General Statutes"/>
              </a:rPr>
              <a:t>https://www.cga.ct.gov/2015/pub/chap_166.htm#sec_10-145d</a:t>
            </a:r>
            <a:r>
              <a:rPr lang="en-US" sz="2992" dirty="0">
                <a:latin typeface="Arial" panose="020B0604020202020204" pitchFamily="34" charset="0"/>
                <a:cs typeface="Arial" panose="020B0604020202020204" pitchFamily="34" charset="0"/>
              </a:rPr>
              <a:t> </a:t>
            </a:r>
          </a:p>
          <a:p>
            <a:r>
              <a:rPr lang="en-US" sz="2301" dirty="0">
                <a:latin typeface="Arial" panose="020B0604020202020204" pitchFamily="34" charset="0"/>
                <a:cs typeface="Arial" panose="020B0604020202020204" pitchFamily="34" charset="0"/>
              </a:rPr>
              <a:t>  </a:t>
            </a:r>
          </a:p>
          <a:p>
            <a:r>
              <a:rPr lang="en-US" sz="2992" dirty="0">
                <a:latin typeface="Arial" panose="020B0604020202020204" pitchFamily="34" charset="0"/>
                <a:cs typeface="Arial" panose="020B0604020202020204" pitchFamily="34" charset="0"/>
              </a:rPr>
              <a:t>Individuals with Disabilities Education Act, 20 U.S.C. § 1400 (2004).</a:t>
            </a:r>
          </a:p>
          <a:p>
            <a:endParaRPr lang="en-US" sz="2301" dirty="0">
              <a:latin typeface="Arial" panose="020B0604020202020204" pitchFamily="34" charset="0"/>
              <a:cs typeface="Arial" panose="020B0604020202020204" pitchFamily="34" charset="0"/>
            </a:endParaRPr>
          </a:p>
          <a:p>
            <a:r>
              <a:rPr lang="en-US" sz="2992" dirty="0">
                <a:latin typeface="Arial" panose="020B0604020202020204" pitchFamily="34" charset="0"/>
                <a:cs typeface="Arial" panose="020B0604020202020204" pitchFamily="34" charset="0"/>
              </a:rPr>
              <a:t>Section 504 of the Rehabilitation Act of 1973, 29 U.S.C. § 794 </a:t>
            </a:r>
            <a:r>
              <a:rPr lang="en-US" sz="2992" i="1" dirty="0">
                <a:latin typeface="Arial" panose="020B0604020202020204" pitchFamily="34" charset="0"/>
                <a:cs typeface="Arial" panose="020B0604020202020204" pitchFamily="34" charset="0"/>
              </a:rPr>
              <a:t>et seq.</a:t>
            </a:r>
            <a:endParaRPr lang="en-US" sz="2992" dirty="0">
              <a:latin typeface="Arial" panose="020B0604020202020204" pitchFamily="34" charset="0"/>
              <a:cs typeface="Arial" panose="020B0604020202020204" pitchFamily="34" charset="0"/>
            </a:endParaRPr>
          </a:p>
          <a:p>
            <a:r>
              <a:rPr lang="en-US" sz="2301" dirty="0">
                <a:latin typeface="Arial" panose="020B0604020202020204" pitchFamily="34" charset="0"/>
                <a:cs typeface="Arial" panose="020B0604020202020204" pitchFamily="34" charset="0"/>
              </a:rPr>
              <a:t> </a:t>
            </a:r>
          </a:p>
          <a:p>
            <a:r>
              <a:rPr lang="en-US" sz="2992" dirty="0">
                <a:latin typeface="Arial" panose="020B0604020202020204" pitchFamily="34" charset="0"/>
                <a:cs typeface="Arial" panose="020B0604020202020204" pitchFamily="34" charset="0"/>
              </a:rPr>
              <a:t>World Health Organization. (2018). </a:t>
            </a:r>
            <a:r>
              <a:rPr lang="en-US" sz="2992" i="1" dirty="0">
                <a:latin typeface="Arial" panose="020B0604020202020204" pitchFamily="34" charset="0"/>
                <a:cs typeface="Arial" panose="020B0604020202020204" pitchFamily="34" charset="0"/>
              </a:rPr>
              <a:t>Disability and Health. </a:t>
            </a:r>
            <a:r>
              <a:rPr lang="en-US" sz="2992" dirty="0">
                <a:latin typeface="Arial" panose="020B0604020202020204" pitchFamily="34" charset="0"/>
                <a:cs typeface="Arial" panose="020B0604020202020204" pitchFamily="34" charset="0"/>
              </a:rPr>
              <a:t>Retrieved from </a:t>
            </a:r>
            <a:r>
              <a:rPr lang="en-US" sz="2992" u="sng" dirty="0">
                <a:latin typeface="Arial" panose="020B0604020202020204" pitchFamily="34" charset="0"/>
                <a:cs typeface="Arial" panose="020B0604020202020204" pitchFamily="34" charset="0"/>
                <a:hlinkClick r:id="rId6" tooltip="link to World Health Organization disability and health website"/>
              </a:rPr>
              <a:t>http://www.who.int/news-room/fact-sheets/detail/disability-and-health</a:t>
            </a:r>
            <a:r>
              <a:rPr lang="en-US" sz="2992" dirty="0">
                <a:latin typeface="Arial" panose="020B0604020202020204" pitchFamily="34" charset="0"/>
                <a:cs typeface="Arial" panose="020B0604020202020204" pitchFamily="34" charset="0"/>
              </a:rPr>
              <a:t> </a:t>
            </a:r>
          </a:p>
          <a:p>
            <a:endParaRPr lang="en-US" sz="2992" dirty="0">
              <a:solidFill>
                <a:schemeClr val="accent2"/>
              </a:solidFill>
              <a:latin typeface="Arial" panose="020B0604020202020204" pitchFamily="34" charset="0"/>
              <a:cs typeface="Arial" panose="020B0604020202020204" pitchFamily="34" charset="0"/>
            </a:endParaRPr>
          </a:p>
        </p:txBody>
      </p:sp>
      <p:graphicFrame>
        <p:nvGraphicFramePr>
          <p:cNvPr id="39" name="Table 38"/>
          <p:cNvGraphicFramePr>
            <a:graphicFrameLocks noGrp="1"/>
          </p:cNvGraphicFramePr>
          <p:nvPr>
            <p:extLst>
              <p:ext uri="{D42A27DB-BD31-4B8C-83A1-F6EECF244321}">
                <p14:modId xmlns:p14="http://schemas.microsoft.com/office/powerpoint/2010/main" val="1561715880"/>
              </p:ext>
            </p:extLst>
          </p:nvPr>
        </p:nvGraphicFramePr>
        <p:xfrm>
          <a:off x="36056509" y="10025081"/>
          <a:ext cx="12728026" cy="5932358"/>
        </p:xfrm>
        <a:graphic>
          <a:graphicData uri="http://schemas.openxmlformats.org/drawingml/2006/table">
            <a:tbl>
              <a:tblPr firstRow="1" firstCol="1" bandRow="1">
                <a:tableStyleId>{3B4B98B0-60AC-42C2-AFA5-B58CD77FA1E5}</a:tableStyleId>
              </a:tblPr>
              <a:tblGrid>
                <a:gridCol w="6651319">
                  <a:extLst>
                    <a:ext uri="{9D8B030D-6E8A-4147-A177-3AD203B41FA5}">
                      <a16:colId xmlns:a16="http://schemas.microsoft.com/office/drawing/2014/main" val="30544955"/>
                    </a:ext>
                  </a:extLst>
                </a:gridCol>
                <a:gridCol w="2894701">
                  <a:extLst>
                    <a:ext uri="{9D8B030D-6E8A-4147-A177-3AD203B41FA5}">
                      <a16:colId xmlns:a16="http://schemas.microsoft.com/office/drawing/2014/main" val="2595278020"/>
                    </a:ext>
                  </a:extLst>
                </a:gridCol>
                <a:gridCol w="3182006">
                  <a:extLst>
                    <a:ext uri="{9D8B030D-6E8A-4147-A177-3AD203B41FA5}">
                      <a16:colId xmlns:a16="http://schemas.microsoft.com/office/drawing/2014/main" val="1552339386"/>
                    </a:ext>
                  </a:extLst>
                </a:gridCol>
              </a:tblGrid>
              <a:tr h="2652971">
                <a:tc>
                  <a:txBody>
                    <a:bodyPr/>
                    <a:lstStyle/>
                    <a:p>
                      <a:pPr marL="0" marR="0">
                        <a:lnSpc>
                          <a:spcPct val="107000"/>
                        </a:lnSpc>
                        <a:spcBef>
                          <a:spcPts val="0"/>
                        </a:spcBef>
                        <a:spcAft>
                          <a:spcPts val="0"/>
                        </a:spcAft>
                      </a:pPr>
                      <a:r>
                        <a:rPr lang="en-US" sz="4100" dirty="0">
                          <a:solidFill>
                            <a:schemeClr val="tx1"/>
                          </a:solidFill>
                          <a:effectLst/>
                        </a:rPr>
                        <a:t> </a:t>
                      </a:r>
                      <a:endParaRPr lang="en-US" sz="4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78914" marR="78914" marT="0" marB="0"/>
                </a:tc>
                <a:tc>
                  <a:txBody>
                    <a:bodyPr/>
                    <a:lstStyle/>
                    <a:p>
                      <a:pPr marL="0" marR="0">
                        <a:lnSpc>
                          <a:spcPct val="107000"/>
                        </a:lnSpc>
                        <a:spcBef>
                          <a:spcPts val="0"/>
                        </a:spcBef>
                        <a:spcAft>
                          <a:spcPts val="0"/>
                        </a:spcAft>
                      </a:pPr>
                      <a:r>
                        <a:rPr lang="en-US" sz="4100" dirty="0">
                          <a:solidFill>
                            <a:schemeClr val="tx1"/>
                          </a:solidFill>
                          <a:effectLst/>
                          <a:latin typeface="Arial" panose="020B0604020202020204" pitchFamily="34" charset="0"/>
                          <a:cs typeface="Arial" panose="020B0604020202020204" pitchFamily="34" charset="0"/>
                        </a:rPr>
                        <a:t>General curriculum (%)</a:t>
                      </a:r>
                      <a:endParaRPr lang="en-US" sz="4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78914" marR="78914" marT="0" marB="0"/>
                </a:tc>
                <a:tc>
                  <a:txBody>
                    <a:bodyPr/>
                    <a:lstStyle/>
                    <a:p>
                      <a:pPr marL="0" marR="0">
                        <a:lnSpc>
                          <a:spcPct val="107000"/>
                        </a:lnSpc>
                        <a:spcBef>
                          <a:spcPts val="0"/>
                        </a:spcBef>
                        <a:spcAft>
                          <a:spcPts val="0"/>
                        </a:spcAft>
                      </a:pPr>
                      <a:r>
                        <a:rPr lang="en-US" sz="4100" dirty="0">
                          <a:solidFill>
                            <a:schemeClr val="tx1"/>
                          </a:solidFill>
                          <a:effectLst/>
                          <a:latin typeface="Arial" panose="020B0604020202020204" pitchFamily="34" charset="0"/>
                          <a:cs typeface="Arial" panose="020B0604020202020204" pitchFamily="34" charset="0"/>
                        </a:rPr>
                        <a:t>Health education curriculum (%)</a:t>
                      </a:r>
                      <a:endParaRPr lang="en-US" sz="4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78914" marR="78914" marT="0" marB="0"/>
                </a:tc>
                <a:extLst>
                  <a:ext uri="{0D108BD9-81ED-4DB2-BD59-A6C34878D82A}">
                    <a16:rowId xmlns:a16="http://schemas.microsoft.com/office/drawing/2014/main" val="3447652970"/>
                  </a:ext>
                </a:extLst>
              </a:tr>
              <a:tr h="1301934">
                <a:tc>
                  <a:txBody>
                    <a:bodyPr/>
                    <a:lstStyle/>
                    <a:p>
                      <a:pPr marL="0" marR="0">
                        <a:lnSpc>
                          <a:spcPct val="107000"/>
                        </a:lnSpc>
                        <a:spcBef>
                          <a:spcPts val="0"/>
                        </a:spcBef>
                        <a:spcAft>
                          <a:spcPts val="0"/>
                        </a:spcAft>
                      </a:pPr>
                      <a:r>
                        <a:rPr lang="en-US" sz="4100" b="0" dirty="0">
                          <a:solidFill>
                            <a:schemeClr val="tx1"/>
                          </a:solidFill>
                          <a:effectLst/>
                          <a:latin typeface="Arial" panose="020B0604020202020204" pitchFamily="34" charset="0"/>
                          <a:cs typeface="Arial" panose="020B0604020202020204" pitchFamily="34" charset="0"/>
                        </a:rPr>
                        <a:t>Received academic training to adapt curriculum</a:t>
                      </a:r>
                      <a:endParaRPr lang="en-US" sz="4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78914" marR="78914" marT="0" marB="0"/>
                </a:tc>
                <a:tc>
                  <a:txBody>
                    <a:bodyPr/>
                    <a:lstStyle/>
                    <a:p>
                      <a:pPr marL="0" marR="0" algn="ctr">
                        <a:lnSpc>
                          <a:spcPct val="107000"/>
                        </a:lnSpc>
                        <a:spcBef>
                          <a:spcPts val="0"/>
                        </a:spcBef>
                        <a:spcAft>
                          <a:spcPts val="0"/>
                        </a:spcAft>
                      </a:pPr>
                      <a:r>
                        <a:rPr lang="en-US" sz="4100" dirty="0">
                          <a:solidFill>
                            <a:schemeClr val="tx1"/>
                          </a:solidFill>
                          <a:effectLst/>
                          <a:latin typeface="Arial" panose="020B0604020202020204" pitchFamily="34" charset="0"/>
                          <a:cs typeface="Arial" panose="020B0604020202020204" pitchFamily="34" charset="0"/>
                        </a:rPr>
                        <a:t>65.6</a:t>
                      </a:r>
                      <a:endParaRPr lang="en-US" sz="4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78914" marR="78914" marT="0" marB="0"/>
                </a:tc>
                <a:tc>
                  <a:txBody>
                    <a:bodyPr/>
                    <a:lstStyle/>
                    <a:p>
                      <a:pPr marL="0" marR="0" algn="ctr">
                        <a:lnSpc>
                          <a:spcPct val="107000"/>
                        </a:lnSpc>
                        <a:spcBef>
                          <a:spcPts val="0"/>
                        </a:spcBef>
                        <a:spcAft>
                          <a:spcPts val="0"/>
                        </a:spcAft>
                      </a:pPr>
                      <a:r>
                        <a:rPr lang="en-US" sz="4100" dirty="0">
                          <a:solidFill>
                            <a:schemeClr val="tx1"/>
                          </a:solidFill>
                          <a:effectLst/>
                          <a:latin typeface="Arial" panose="020B0604020202020204" pitchFamily="34" charset="0"/>
                          <a:cs typeface="Arial" panose="020B0604020202020204" pitchFamily="34" charset="0"/>
                        </a:rPr>
                        <a:t>17.1</a:t>
                      </a:r>
                      <a:endParaRPr lang="en-US" sz="4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78914" marR="78914" marT="0" marB="0"/>
                </a:tc>
                <a:extLst>
                  <a:ext uri="{0D108BD9-81ED-4DB2-BD59-A6C34878D82A}">
                    <a16:rowId xmlns:a16="http://schemas.microsoft.com/office/drawing/2014/main" val="131845333"/>
                  </a:ext>
                </a:extLst>
              </a:tr>
              <a:tr h="1977453">
                <a:tc>
                  <a:txBody>
                    <a:bodyPr/>
                    <a:lstStyle/>
                    <a:p>
                      <a:pPr marL="0" marR="0">
                        <a:lnSpc>
                          <a:spcPct val="107000"/>
                        </a:lnSpc>
                        <a:spcBef>
                          <a:spcPts val="0"/>
                        </a:spcBef>
                        <a:spcAft>
                          <a:spcPts val="0"/>
                        </a:spcAft>
                      </a:pPr>
                      <a:r>
                        <a:rPr lang="en-US" sz="4100" b="0" dirty="0">
                          <a:solidFill>
                            <a:schemeClr val="tx1"/>
                          </a:solidFill>
                          <a:effectLst/>
                          <a:latin typeface="Arial" panose="020B0604020202020204" pitchFamily="34" charset="0"/>
                          <a:cs typeface="Arial" panose="020B0604020202020204" pitchFamily="34" charset="0"/>
                        </a:rPr>
                        <a:t>Received in-service professional development to adapt curriculum</a:t>
                      </a:r>
                      <a:endParaRPr lang="en-US" sz="41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78914" marR="78914" marT="0" marB="0"/>
                </a:tc>
                <a:tc>
                  <a:txBody>
                    <a:bodyPr/>
                    <a:lstStyle/>
                    <a:p>
                      <a:pPr marL="0" marR="0" algn="ctr">
                        <a:lnSpc>
                          <a:spcPct val="107000"/>
                        </a:lnSpc>
                        <a:spcBef>
                          <a:spcPts val="0"/>
                        </a:spcBef>
                        <a:spcAft>
                          <a:spcPts val="0"/>
                        </a:spcAft>
                      </a:pPr>
                      <a:r>
                        <a:rPr lang="en-US" sz="4100" dirty="0">
                          <a:solidFill>
                            <a:schemeClr val="tx1"/>
                          </a:solidFill>
                          <a:effectLst/>
                          <a:latin typeface="Arial" panose="020B0604020202020204" pitchFamily="34" charset="0"/>
                          <a:cs typeface="Arial" panose="020B0604020202020204" pitchFamily="34" charset="0"/>
                        </a:rPr>
                        <a:t>52.4</a:t>
                      </a:r>
                      <a:endParaRPr lang="en-US" sz="4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78914" marR="78914" marT="0" marB="0"/>
                </a:tc>
                <a:tc>
                  <a:txBody>
                    <a:bodyPr/>
                    <a:lstStyle/>
                    <a:p>
                      <a:pPr marL="0" marR="0" algn="ctr">
                        <a:lnSpc>
                          <a:spcPct val="107000"/>
                        </a:lnSpc>
                        <a:spcBef>
                          <a:spcPts val="0"/>
                        </a:spcBef>
                        <a:spcAft>
                          <a:spcPts val="0"/>
                        </a:spcAft>
                      </a:pPr>
                      <a:r>
                        <a:rPr lang="en-US" sz="4100" dirty="0">
                          <a:solidFill>
                            <a:schemeClr val="tx1"/>
                          </a:solidFill>
                          <a:effectLst/>
                          <a:latin typeface="Arial" panose="020B0604020202020204" pitchFamily="34" charset="0"/>
                          <a:cs typeface="Arial" panose="020B0604020202020204" pitchFamily="34" charset="0"/>
                        </a:rPr>
                        <a:t>36.4</a:t>
                      </a:r>
                      <a:endParaRPr lang="en-US" sz="4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78914" marR="78914" marT="0" marB="0"/>
                </a:tc>
                <a:extLst>
                  <a:ext uri="{0D108BD9-81ED-4DB2-BD59-A6C34878D82A}">
                    <a16:rowId xmlns:a16="http://schemas.microsoft.com/office/drawing/2014/main" val="2844555312"/>
                  </a:ext>
                </a:extLst>
              </a:tr>
            </a:tbl>
          </a:graphicData>
        </a:graphic>
      </p:graphicFrame>
      <p:sp>
        <p:nvSpPr>
          <p:cNvPr id="27" name="TextBox 26"/>
          <p:cNvSpPr txBox="1"/>
          <p:nvPr/>
        </p:nvSpPr>
        <p:spPr>
          <a:xfrm>
            <a:off x="35996226" y="5208811"/>
            <a:ext cx="12848593" cy="6759927"/>
          </a:xfrm>
          <a:prstGeom prst="rect">
            <a:avLst/>
          </a:prstGeom>
          <a:noFill/>
        </p:spPr>
        <p:txBody>
          <a:bodyPr wrap="square" rtlCol="0">
            <a:spAutoFit/>
          </a:bodyPr>
          <a:lstStyle/>
          <a:p>
            <a:r>
              <a:rPr lang="en-US" sz="4143" dirty="0">
                <a:latin typeface="Arial" panose="020B0604020202020204" pitchFamily="34" charset="0"/>
                <a:cs typeface="Arial" panose="020B0604020202020204" pitchFamily="34" charset="0"/>
              </a:rPr>
              <a:t>     While more than half of teachers reported having received both academic training and in-service professional development to adapt general curriculum, fewer reported having received training specific to health education curriculum adaptation [Table 2].</a:t>
            </a:r>
          </a:p>
          <a:p>
            <a:endParaRPr lang="en-US" sz="3222" dirty="0">
              <a:latin typeface="Arial" panose="020B0604020202020204" pitchFamily="34" charset="0"/>
              <a:cs typeface="Arial" panose="020B0604020202020204" pitchFamily="34" charset="0"/>
            </a:endParaRPr>
          </a:p>
          <a:p>
            <a:r>
              <a:rPr lang="en-US" sz="4143" dirty="0">
                <a:latin typeface="Arial" panose="020B0604020202020204" pitchFamily="34" charset="0"/>
                <a:cs typeface="Arial" panose="020B0604020202020204" pitchFamily="34" charset="0"/>
              </a:rPr>
              <a:t>Table 2.</a:t>
            </a:r>
          </a:p>
          <a:p>
            <a:endParaRPr lang="en-US" sz="3682" dirty="0">
              <a:solidFill>
                <a:schemeClr val="accent2"/>
              </a:solidFill>
              <a:latin typeface="Arial" panose="020B0604020202020204" pitchFamily="34" charset="0"/>
              <a:cs typeface="Arial" panose="020B0604020202020204" pitchFamily="34" charset="0"/>
            </a:endParaRPr>
          </a:p>
          <a:p>
            <a:endParaRPr lang="en-US" sz="11566" dirty="0">
              <a:solidFill>
                <a:schemeClr val="accent2"/>
              </a:solidFill>
            </a:endParaRPr>
          </a:p>
        </p:txBody>
      </p:sp>
      <p:sp>
        <p:nvSpPr>
          <p:cNvPr id="32" name="Rectangle 31">
            <a:extLst>
              <a:ext uri="{C183D7F6-B498-43B3-948B-1728B52AA6E4}">
                <adec:decorative xmlns:adec="http://schemas.microsoft.com/office/drawing/2017/decorative" val="1"/>
              </a:ext>
            </a:extLst>
          </p:cNvPr>
          <p:cNvSpPr/>
          <p:nvPr/>
        </p:nvSpPr>
        <p:spPr>
          <a:xfrm>
            <a:off x="35876357" y="4932582"/>
            <a:ext cx="12968462" cy="31864962"/>
          </a:xfrm>
          <a:prstGeom prst="rect">
            <a:avLst/>
          </a:prstGeom>
          <a:no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566"/>
          </a:p>
        </p:txBody>
      </p:sp>
      <p:pic>
        <p:nvPicPr>
          <p:cNvPr id="6" name="Picture 5" descr="Vertical bar graph of frequency of teacher reported most challenging to adapt curriculum by category of eligibility for special education services. Majority of teachers rated all as equally challenging."/>
          <p:cNvPicPr>
            <a:picLocks noChangeAspect="1"/>
          </p:cNvPicPr>
          <p:nvPr/>
        </p:nvPicPr>
        <p:blipFill>
          <a:blip r:embed="rId7"/>
          <a:stretch>
            <a:fillRect/>
          </a:stretch>
        </p:blipFill>
        <p:spPr>
          <a:xfrm>
            <a:off x="17475200" y="25703386"/>
            <a:ext cx="15909882" cy="10662574"/>
          </a:xfrm>
          <a:prstGeom prst="rect">
            <a:avLst/>
          </a:prstGeom>
        </p:spPr>
      </p:pic>
      <p:sp>
        <p:nvSpPr>
          <p:cNvPr id="23" name="TextBox 22"/>
          <p:cNvSpPr txBox="1"/>
          <p:nvPr/>
        </p:nvSpPr>
        <p:spPr>
          <a:xfrm>
            <a:off x="17475199" y="21496096"/>
            <a:ext cx="16662399" cy="3704989"/>
          </a:xfrm>
          <a:prstGeom prst="rect">
            <a:avLst/>
          </a:prstGeom>
          <a:noFill/>
        </p:spPr>
        <p:txBody>
          <a:bodyPr wrap="square" rtlCol="0">
            <a:spAutoFit/>
          </a:bodyPr>
          <a:lstStyle/>
          <a:p>
            <a:r>
              <a:rPr lang="en-US" sz="3682" dirty="0">
                <a:latin typeface="Arial" panose="020B0604020202020204" pitchFamily="34" charset="0"/>
                <a:cs typeface="Arial" panose="020B0604020202020204" pitchFamily="34" charset="0"/>
              </a:rPr>
              <a:t>   </a:t>
            </a:r>
          </a:p>
          <a:p>
            <a:r>
              <a:rPr lang="en-US" sz="3682" dirty="0">
                <a:latin typeface="Arial" panose="020B0604020202020204" pitchFamily="34" charset="0"/>
                <a:cs typeface="Arial" panose="020B0604020202020204" pitchFamily="34" charset="0"/>
              </a:rPr>
              <a:t>  </a:t>
            </a:r>
            <a:r>
              <a:rPr lang="en-US" sz="4143" dirty="0">
                <a:latin typeface="Arial" panose="020B0604020202020204" pitchFamily="34" charset="0"/>
                <a:cs typeface="Arial" panose="020B0604020202020204" pitchFamily="34" charset="0"/>
              </a:rPr>
              <a:t>Teachers also most frequently reported that it is equally challenging to adapt health education curriculum to include students who receive special education across all eligibility categories [Figure 1].</a:t>
            </a:r>
          </a:p>
          <a:p>
            <a:endParaRPr lang="en-US" sz="3222" dirty="0">
              <a:latin typeface="Arial" panose="020B0604020202020204" pitchFamily="34" charset="0"/>
              <a:cs typeface="Arial" panose="020B0604020202020204" pitchFamily="34" charset="0"/>
            </a:endParaRPr>
          </a:p>
          <a:p>
            <a:r>
              <a:rPr lang="en-US" sz="4143" dirty="0">
                <a:latin typeface="Arial" panose="020B0604020202020204" pitchFamily="34" charset="0"/>
                <a:cs typeface="Arial" panose="020B0604020202020204" pitchFamily="34" charset="0"/>
              </a:rPr>
              <a:t>Figure 1.</a:t>
            </a:r>
          </a:p>
        </p:txBody>
      </p:sp>
      <p:graphicFrame>
        <p:nvGraphicFramePr>
          <p:cNvPr id="9" name="Table 8"/>
          <p:cNvGraphicFramePr>
            <a:graphicFrameLocks noGrp="1"/>
          </p:cNvGraphicFramePr>
          <p:nvPr>
            <p:extLst>
              <p:ext uri="{D42A27DB-BD31-4B8C-83A1-F6EECF244321}">
                <p14:modId xmlns:p14="http://schemas.microsoft.com/office/powerpoint/2010/main" val="385715553"/>
              </p:ext>
            </p:extLst>
          </p:nvPr>
        </p:nvGraphicFramePr>
        <p:xfrm>
          <a:off x="17475200" y="10259457"/>
          <a:ext cx="15849599" cy="11091532"/>
        </p:xfrm>
        <a:graphic>
          <a:graphicData uri="http://schemas.openxmlformats.org/drawingml/2006/table">
            <a:tbl>
              <a:tblPr firstRow="1" firstCol="1" bandRow="1">
                <a:tableStyleId>{3B4B98B0-60AC-42C2-AFA5-B58CD77FA1E5}</a:tableStyleId>
              </a:tblPr>
              <a:tblGrid>
                <a:gridCol w="13409709">
                  <a:extLst>
                    <a:ext uri="{9D8B030D-6E8A-4147-A177-3AD203B41FA5}">
                      <a16:colId xmlns:a16="http://schemas.microsoft.com/office/drawing/2014/main" val="1866727679"/>
                    </a:ext>
                  </a:extLst>
                </a:gridCol>
                <a:gridCol w="2439890">
                  <a:extLst>
                    <a:ext uri="{9D8B030D-6E8A-4147-A177-3AD203B41FA5}">
                      <a16:colId xmlns:a16="http://schemas.microsoft.com/office/drawing/2014/main" val="957946667"/>
                    </a:ext>
                  </a:extLst>
                </a:gridCol>
              </a:tblGrid>
              <a:tr h="1830698">
                <a:tc>
                  <a:txBody>
                    <a:bodyPr/>
                    <a:lstStyle/>
                    <a:p>
                      <a:pPr marL="0" marR="0">
                        <a:lnSpc>
                          <a:spcPct val="150000"/>
                        </a:lnSpc>
                        <a:spcBef>
                          <a:spcPts val="0"/>
                        </a:spcBef>
                        <a:spcAft>
                          <a:spcPts val="0"/>
                        </a:spcAft>
                      </a:pPr>
                      <a:r>
                        <a:rPr lang="en-US" sz="4100" dirty="0">
                          <a:effectLst/>
                          <a:latin typeface="Arial" panose="020B0604020202020204" pitchFamily="34" charset="0"/>
                          <a:cs typeface="Arial" panose="020B0604020202020204" pitchFamily="34" charset="0"/>
                        </a:rPr>
                        <a:t>Specific strategy utilized for students receiving special education services</a:t>
                      </a:r>
                      <a:endParaRPr lang="en-US" sz="4100" dirty="0">
                        <a:effectLst/>
                        <a:latin typeface="Arial" panose="020B0604020202020204" pitchFamily="34" charset="0"/>
                        <a:ea typeface="Calibri" panose="020F0502020204030204" pitchFamily="34" charset="0"/>
                        <a:cs typeface="Arial" panose="020B0604020202020204" pitchFamily="34" charset="0"/>
                      </a:endParaRPr>
                    </a:p>
                  </a:txBody>
                  <a:tcPr marL="78914" marR="78914" marT="0" marB="0"/>
                </a:tc>
                <a:tc>
                  <a:txBody>
                    <a:bodyPr/>
                    <a:lstStyle/>
                    <a:p>
                      <a:pPr marL="0" marR="0">
                        <a:lnSpc>
                          <a:spcPct val="150000"/>
                        </a:lnSpc>
                        <a:spcBef>
                          <a:spcPts val="0"/>
                        </a:spcBef>
                        <a:spcAft>
                          <a:spcPts val="0"/>
                        </a:spcAft>
                      </a:pPr>
                      <a:r>
                        <a:rPr lang="en-US" sz="4100" dirty="0">
                          <a:effectLst/>
                          <a:latin typeface="Arial" panose="020B0604020202020204" pitchFamily="34" charset="0"/>
                          <a:cs typeface="Arial" panose="020B0604020202020204" pitchFamily="34" charset="0"/>
                        </a:rPr>
                        <a:t>Percent</a:t>
                      </a:r>
                    </a:p>
                    <a:p>
                      <a:pPr marL="0" marR="0">
                        <a:lnSpc>
                          <a:spcPct val="150000"/>
                        </a:lnSpc>
                        <a:spcBef>
                          <a:spcPts val="0"/>
                        </a:spcBef>
                        <a:spcAft>
                          <a:spcPts val="0"/>
                        </a:spcAft>
                      </a:pPr>
                      <a:r>
                        <a:rPr lang="en-US" sz="4100" dirty="0">
                          <a:effectLst/>
                          <a:latin typeface="Arial" panose="020B0604020202020204" pitchFamily="34" charset="0"/>
                          <a:ea typeface="Calibri" panose="020F0502020204030204" pitchFamily="34" charset="0"/>
                          <a:cs typeface="Arial" panose="020B0604020202020204" pitchFamily="34" charset="0"/>
                        </a:rPr>
                        <a:t>(%)</a:t>
                      </a:r>
                    </a:p>
                  </a:txBody>
                  <a:tcPr marL="78914" marR="78914" marT="0" marB="0"/>
                </a:tc>
                <a:extLst>
                  <a:ext uri="{0D108BD9-81ED-4DB2-BD59-A6C34878D82A}">
                    <a16:rowId xmlns:a16="http://schemas.microsoft.com/office/drawing/2014/main" val="756845489"/>
                  </a:ext>
                </a:extLst>
              </a:tr>
              <a:tr h="915349">
                <a:tc>
                  <a:txBody>
                    <a:bodyPr/>
                    <a:lstStyle/>
                    <a:p>
                      <a:pPr marL="0" marR="0">
                        <a:lnSpc>
                          <a:spcPct val="150000"/>
                        </a:lnSpc>
                        <a:spcBef>
                          <a:spcPts val="0"/>
                        </a:spcBef>
                        <a:spcAft>
                          <a:spcPts val="0"/>
                        </a:spcAft>
                      </a:pPr>
                      <a:r>
                        <a:rPr lang="en-US" sz="4100" b="0" dirty="0">
                          <a:effectLst/>
                          <a:latin typeface="Arial" panose="020B0604020202020204" pitchFamily="34" charset="0"/>
                          <a:cs typeface="Arial" panose="020B0604020202020204" pitchFamily="34" charset="0"/>
                        </a:rPr>
                        <a:t>Assigning a teacher or aide to assist students</a:t>
                      </a:r>
                      <a:endParaRPr lang="en-US" sz="4100" b="0" dirty="0">
                        <a:effectLst/>
                        <a:latin typeface="Arial" panose="020B0604020202020204" pitchFamily="34" charset="0"/>
                        <a:ea typeface="Calibri" panose="020F0502020204030204" pitchFamily="34" charset="0"/>
                        <a:cs typeface="Arial" panose="020B0604020202020204" pitchFamily="34" charset="0"/>
                      </a:endParaRPr>
                    </a:p>
                  </a:txBody>
                  <a:tcPr marL="78914" marR="78914" marT="0" marB="0"/>
                </a:tc>
                <a:tc>
                  <a:txBody>
                    <a:bodyPr/>
                    <a:lstStyle/>
                    <a:p>
                      <a:pPr marL="0" marR="0" algn="ctr">
                        <a:lnSpc>
                          <a:spcPct val="150000"/>
                        </a:lnSpc>
                        <a:spcBef>
                          <a:spcPts val="0"/>
                        </a:spcBef>
                        <a:spcAft>
                          <a:spcPts val="0"/>
                        </a:spcAft>
                      </a:pPr>
                      <a:r>
                        <a:rPr lang="en-US" sz="4100" dirty="0">
                          <a:effectLst/>
                          <a:latin typeface="Arial" panose="020B0604020202020204" pitchFamily="34" charset="0"/>
                          <a:cs typeface="Arial" panose="020B0604020202020204" pitchFamily="34" charset="0"/>
                        </a:rPr>
                        <a:t>81.3</a:t>
                      </a:r>
                      <a:endParaRPr lang="en-US" sz="4100" dirty="0">
                        <a:effectLst/>
                        <a:latin typeface="Arial" panose="020B0604020202020204" pitchFamily="34" charset="0"/>
                        <a:ea typeface="Calibri" panose="020F0502020204030204" pitchFamily="34" charset="0"/>
                        <a:cs typeface="Arial" panose="020B0604020202020204" pitchFamily="34" charset="0"/>
                      </a:endParaRPr>
                    </a:p>
                  </a:txBody>
                  <a:tcPr marL="78914" marR="78914" marT="0" marB="0"/>
                </a:tc>
                <a:extLst>
                  <a:ext uri="{0D108BD9-81ED-4DB2-BD59-A6C34878D82A}">
                    <a16:rowId xmlns:a16="http://schemas.microsoft.com/office/drawing/2014/main" val="4198279034"/>
                  </a:ext>
                </a:extLst>
              </a:tr>
              <a:tr h="915349">
                <a:tc>
                  <a:txBody>
                    <a:bodyPr/>
                    <a:lstStyle/>
                    <a:p>
                      <a:pPr marL="0" marR="0">
                        <a:lnSpc>
                          <a:spcPct val="150000"/>
                        </a:lnSpc>
                        <a:spcBef>
                          <a:spcPts val="0"/>
                        </a:spcBef>
                        <a:spcAft>
                          <a:spcPts val="0"/>
                        </a:spcAft>
                      </a:pPr>
                      <a:r>
                        <a:rPr lang="en-US" sz="4100" b="0" dirty="0">
                          <a:effectLst/>
                          <a:latin typeface="Arial" panose="020B0604020202020204" pitchFamily="34" charset="0"/>
                          <a:cs typeface="Arial" panose="020B0604020202020204" pitchFamily="34" charset="0"/>
                        </a:rPr>
                        <a:t>Assigning note takers or readers for class work</a:t>
                      </a:r>
                      <a:endParaRPr lang="en-US" sz="4100" b="0" dirty="0">
                        <a:effectLst/>
                        <a:latin typeface="Arial" panose="020B0604020202020204" pitchFamily="34" charset="0"/>
                        <a:ea typeface="Calibri" panose="020F0502020204030204" pitchFamily="34" charset="0"/>
                        <a:cs typeface="Arial" panose="020B0604020202020204" pitchFamily="34" charset="0"/>
                      </a:endParaRPr>
                    </a:p>
                  </a:txBody>
                  <a:tcPr marL="78914" marR="78914" marT="0" marB="0"/>
                </a:tc>
                <a:tc>
                  <a:txBody>
                    <a:bodyPr/>
                    <a:lstStyle/>
                    <a:p>
                      <a:pPr marL="0" marR="0" algn="ctr">
                        <a:lnSpc>
                          <a:spcPct val="150000"/>
                        </a:lnSpc>
                        <a:spcBef>
                          <a:spcPts val="0"/>
                        </a:spcBef>
                        <a:spcAft>
                          <a:spcPts val="0"/>
                        </a:spcAft>
                      </a:pPr>
                      <a:r>
                        <a:rPr lang="en-US" sz="4100" dirty="0">
                          <a:effectLst/>
                          <a:latin typeface="Arial" panose="020B0604020202020204" pitchFamily="34" charset="0"/>
                          <a:ea typeface="+mn-ea"/>
                          <a:cs typeface="Arial" panose="020B0604020202020204" pitchFamily="34" charset="0"/>
                        </a:rPr>
                        <a:t>31.3</a:t>
                      </a:r>
                      <a:endParaRPr lang="en-US" sz="4100" dirty="0">
                        <a:effectLst/>
                        <a:latin typeface="Arial" panose="020B0604020202020204" pitchFamily="34" charset="0"/>
                        <a:ea typeface="Calibri" panose="020F0502020204030204" pitchFamily="34" charset="0"/>
                        <a:cs typeface="Arial" panose="020B0604020202020204" pitchFamily="34" charset="0"/>
                      </a:endParaRPr>
                    </a:p>
                  </a:txBody>
                  <a:tcPr marL="78914" marR="78914" marT="0" marB="0"/>
                </a:tc>
                <a:extLst>
                  <a:ext uri="{0D108BD9-81ED-4DB2-BD59-A6C34878D82A}">
                    <a16:rowId xmlns:a16="http://schemas.microsoft.com/office/drawing/2014/main" val="2906857500"/>
                  </a:ext>
                </a:extLst>
              </a:tr>
              <a:tr h="1830698">
                <a:tc>
                  <a:txBody>
                    <a:bodyPr/>
                    <a:lstStyle/>
                    <a:p>
                      <a:pPr marL="0" marR="0">
                        <a:lnSpc>
                          <a:spcPct val="150000"/>
                        </a:lnSpc>
                        <a:spcBef>
                          <a:spcPts val="0"/>
                        </a:spcBef>
                        <a:spcAft>
                          <a:spcPts val="0"/>
                        </a:spcAft>
                      </a:pPr>
                      <a:r>
                        <a:rPr lang="en-US" sz="4100" b="0" dirty="0">
                          <a:effectLst/>
                          <a:latin typeface="Arial" panose="020B0604020202020204" pitchFamily="34" charset="0"/>
                          <a:cs typeface="Arial" panose="020B0604020202020204" pitchFamily="34" charset="0"/>
                        </a:rPr>
                        <a:t>Coordinating assignments with special education teacher</a:t>
                      </a:r>
                      <a:endParaRPr lang="en-US" sz="4100" b="0" dirty="0">
                        <a:effectLst/>
                        <a:latin typeface="Arial" panose="020B0604020202020204" pitchFamily="34" charset="0"/>
                        <a:ea typeface="Calibri" panose="020F0502020204030204" pitchFamily="34" charset="0"/>
                        <a:cs typeface="Arial" panose="020B0604020202020204" pitchFamily="34" charset="0"/>
                      </a:endParaRPr>
                    </a:p>
                  </a:txBody>
                  <a:tcPr marL="78914" marR="78914" marT="0" marB="0"/>
                </a:tc>
                <a:tc>
                  <a:txBody>
                    <a:bodyPr/>
                    <a:lstStyle/>
                    <a:p>
                      <a:pPr marL="0" marR="0" algn="ctr">
                        <a:lnSpc>
                          <a:spcPct val="150000"/>
                        </a:lnSpc>
                        <a:spcBef>
                          <a:spcPts val="0"/>
                        </a:spcBef>
                        <a:spcAft>
                          <a:spcPts val="0"/>
                        </a:spcAft>
                      </a:pPr>
                      <a:r>
                        <a:rPr lang="en-US" sz="4100" dirty="0">
                          <a:effectLst/>
                          <a:latin typeface="Arial" panose="020B0604020202020204" pitchFamily="34" charset="0"/>
                          <a:cs typeface="Arial" panose="020B0604020202020204" pitchFamily="34" charset="0"/>
                        </a:rPr>
                        <a:t>71.9</a:t>
                      </a:r>
                      <a:endParaRPr lang="en-US" sz="4100" dirty="0">
                        <a:effectLst/>
                        <a:latin typeface="Arial" panose="020B0604020202020204" pitchFamily="34" charset="0"/>
                        <a:ea typeface="Calibri" panose="020F0502020204030204" pitchFamily="34" charset="0"/>
                        <a:cs typeface="Arial" panose="020B0604020202020204" pitchFamily="34" charset="0"/>
                      </a:endParaRPr>
                    </a:p>
                  </a:txBody>
                  <a:tcPr marL="78914" marR="78914" marT="0" marB="0"/>
                </a:tc>
                <a:extLst>
                  <a:ext uri="{0D108BD9-81ED-4DB2-BD59-A6C34878D82A}">
                    <a16:rowId xmlns:a16="http://schemas.microsoft.com/office/drawing/2014/main" val="276600372"/>
                  </a:ext>
                </a:extLst>
              </a:tr>
              <a:tr h="915349">
                <a:tc>
                  <a:txBody>
                    <a:bodyPr/>
                    <a:lstStyle/>
                    <a:p>
                      <a:pPr marL="0" marR="0">
                        <a:lnSpc>
                          <a:spcPct val="150000"/>
                        </a:lnSpc>
                        <a:spcBef>
                          <a:spcPts val="0"/>
                        </a:spcBef>
                        <a:spcAft>
                          <a:spcPts val="0"/>
                        </a:spcAft>
                      </a:pPr>
                      <a:r>
                        <a:rPr lang="en-US" sz="4100" b="0" dirty="0">
                          <a:effectLst/>
                          <a:latin typeface="Arial" panose="020B0604020202020204" pitchFamily="34" charset="0"/>
                          <a:cs typeface="Arial" panose="020B0604020202020204" pitchFamily="34" charset="0"/>
                        </a:rPr>
                        <a:t>Increasing skill modeling, practicing, or repetition</a:t>
                      </a:r>
                      <a:endParaRPr lang="en-US" sz="4100" b="0" dirty="0">
                        <a:effectLst/>
                        <a:latin typeface="Arial" panose="020B0604020202020204" pitchFamily="34" charset="0"/>
                        <a:ea typeface="Calibri" panose="020F0502020204030204" pitchFamily="34" charset="0"/>
                        <a:cs typeface="Arial" panose="020B0604020202020204" pitchFamily="34" charset="0"/>
                      </a:endParaRPr>
                    </a:p>
                  </a:txBody>
                  <a:tcPr marL="78914" marR="78914" marT="0" marB="0"/>
                </a:tc>
                <a:tc>
                  <a:txBody>
                    <a:bodyPr/>
                    <a:lstStyle/>
                    <a:p>
                      <a:pPr marL="0" marR="0" algn="ctr">
                        <a:lnSpc>
                          <a:spcPct val="150000"/>
                        </a:lnSpc>
                        <a:spcBef>
                          <a:spcPts val="0"/>
                        </a:spcBef>
                        <a:spcAft>
                          <a:spcPts val="0"/>
                        </a:spcAft>
                      </a:pPr>
                      <a:r>
                        <a:rPr lang="en-US" sz="4100" dirty="0">
                          <a:effectLst/>
                          <a:latin typeface="Arial" panose="020B0604020202020204" pitchFamily="34" charset="0"/>
                          <a:ea typeface="+mn-ea"/>
                          <a:cs typeface="Arial" panose="020B0604020202020204" pitchFamily="34" charset="0"/>
                        </a:rPr>
                        <a:t>54.7</a:t>
                      </a:r>
                      <a:endParaRPr lang="en-US" sz="4100" dirty="0">
                        <a:effectLst/>
                        <a:latin typeface="Arial" panose="020B0604020202020204" pitchFamily="34" charset="0"/>
                        <a:ea typeface="Calibri" panose="020F0502020204030204" pitchFamily="34" charset="0"/>
                        <a:cs typeface="Arial" panose="020B0604020202020204" pitchFamily="34" charset="0"/>
                      </a:endParaRPr>
                    </a:p>
                  </a:txBody>
                  <a:tcPr marL="78914" marR="78914" marT="0" marB="0"/>
                </a:tc>
                <a:extLst>
                  <a:ext uri="{0D108BD9-81ED-4DB2-BD59-A6C34878D82A}">
                    <a16:rowId xmlns:a16="http://schemas.microsoft.com/office/drawing/2014/main" val="3688990079"/>
                  </a:ext>
                </a:extLst>
              </a:tr>
              <a:tr h="915349">
                <a:tc>
                  <a:txBody>
                    <a:bodyPr/>
                    <a:lstStyle/>
                    <a:p>
                      <a:pPr marL="0" marR="0">
                        <a:lnSpc>
                          <a:spcPct val="150000"/>
                        </a:lnSpc>
                        <a:spcBef>
                          <a:spcPts val="0"/>
                        </a:spcBef>
                        <a:spcAft>
                          <a:spcPts val="0"/>
                        </a:spcAft>
                      </a:pPr>
                      <a:r>
                        <a:rPr lang="en-US" sz="4100" b="0" dirty="0">
                          <a:effectLst/>
                          <a:latin typeface="Arial" panose="020B0604020202020204" pitchFamily="34" charset="0"/>
                          <a:cs typeface="Arial" panose="020B0604020202020204" pitchFamily="34" charset="0"/>
                        </a:rPr>
                        <a:t>Providing preferential seating</a:t>
                      </a:r>
                      <a:endParaRPr lang="en-US" sz="4100" b="0" dirty="0">
                        <a:effectLst/>
                        <a:latin typeface="Arial" panose="020B0604020202020204" pitchFamily="34" charset="0"/>
                        <a:ea typeface="Calibri" panose="020F0502020204030204" pitchFamily="34" charset="0"/>
                        <a:cs typeface="Arial" panose="020B0604020202020204" pitchFamily="34" charset="0"/>
                      </a:endParaRPr>
                    </a:p>
                  </a:txBody>
                  <a:tcPr marL="78914" marR="78914" marT="0" marB="0"/>
                </a:tc>
                <a:tc>
                  <a:txBody>
                    <a:bodyPr/>
                    <a:lstStyle/>
                    <a:p>
                      <a:pPr marL="0" marR="0" algn="ctr">
                        <a:lnSpc>
                          <a:spcPct val="150000"/>
                        </a:lnSpc>
                        <a:spcBef>
                          <a:spcPts val="0"/>
                        </a:spcBef>
                        <a:spcAft>
                          <a:spcPts val="0"/>
                        </a:spcAft>
                      </a:pPr>
                      <a:r>
                        <a:rPr lang="en-US" sz="4100" dirty="0">
                          <a:effectLst/>
                          <a:latin typeface="Arial" panose="020B0604020202020204" pitchFamily="34" charset="0"/>
                          <a:cs typeface="Arial" panose="020B0604020202020204" pitchFamily="34" charset="0"/>
                        </a:rPr>
                        <a:t>90.6</a:t>
                      </a:r>
                      <a:endParaRPr lang="en-US" sz="4100" dirty="0">
                        <a:effectLst/>
                        <a:latin typeface="Arial" panose="020B0604020202020204" pitchFamily="34" charset="0"/>
                        <a:ea typeface="Calibri" panose="020F0502020204030204" pitchFamily="34" charset="0"/>
                        <a:cs typeface="Arial" panose="020B0604020202020204" pitchFamily="34" charset="0"/>
                      </a:endParaRPr>
                    </a:p>
                  </a:txBody>
                  <a:tcPr marL="78914" marR="78914" marT="0" marB="0"/>
                </a:tc>
                <a:extLst>
                  <a:ext uri="{0D108BD9-81ED-4DB2-BD59-A6C34878D82A}">
                    <a16:rowId xmlns:a16="http://schemas.microsoft.com/office/drawing/2014/main" val="3856270868"/>
                  </a:ext>
                </a:extLst>
              </a:tr>
              <a:tr h="1938042">
                <a:tc>
                  <a:txBody>
                    <a:bodyPr/>
                    <a:lstStyle/>
                    <a:p>
                      <a:pPr marL="0" marR="0">
                        <a:lnSpc>
                          <a:spcPct val="150000"/>
                        </a:lnSpc>
                        <a:spcBef>
                          <a:spcPts val="0"/>
                        </a:spcBef>
                        <a:spcAft>
                          <a:spcPts val="0"/>
                        </a:spcAft>
                      </a:pPr>
                      <a:r>
                        <a:rPr lang="en-US" sz="4100" b="0" dirty="0">
                          <a:effectLst/>
                          <a:latin typeface="Arial" panose="020B0604020202020204" pitchFamily="34" charset="0"/>
                          <a:cs typeface="Arial" panose="020B0604020202020204" pitchFamily="34" charset="0"/>
                        </a:rPr>
                        <a:t>Simplifying instruction content or varying the amount of difficulty of material taught</a:t>
                      </a:r>
                      <a:endParaRPr lang="en-US" sz="4100" b="0" dirty="0">
                        <a:effectLst/>
                        <a:latin typeface="Arial" panose="020B0604020202020204" pitchFamily="34" charset="0"/>
                        <a:ea typeface="Calibri" panose="020F0502020204030204" pitchFamily="34" charset="0"/>
                        <a:cs typeface="Arial" panose="020B0604020202020204" pitchFamily="34" charset="0"/>
                      </a:endParaRPr>
                    </a:p>
                  </a:txBody>
                  <a:tcPr marL="78914" marR="78914" marT="0" marB="0"/>
                </a:tc>
                <a:tc>
                  <a:txBody>
                    <a:bodyPr/>
                    <a:lstStyle/>
                    <a:p>
                      <a:pPr marL="0" marR="0" algn="ctr">
                        <a:lnSpc>
                          <a:spcPct val="150000"/>
                        </a:lnSpc>
                        <a:spcBef>
                          <a:spcPts val="0"/>
                        </a:spcBef>
                        <a:spcAft>
                          <a:spcPts val="0"/>
                        </a:spcAft>
                      </a:pPr>
                      <a:r>
                        <a:rPr lang="en-US" sz="4100" dirty="0">
                          <a:effectLst/>
                          <a:latin typeface="Arial" panose="020B0604020202020204" pitchFamily="34" charset="0"/>
                          <a:ea typeface="+mn-ea"/>
                          <a:cs typeface="Arial" panose="020B0604020202020204" pitchFamily="34" charset="0"/>
                        </a:rPr>
                        <a:t>78.1</a:t>
                      </a:r>
                      <a:endParaRPr lang="en-US" sz="4100" dirty="0">
                        <a:effectLst/>
                        <a:latin typeface="Arial" panose="020B0604020202020204" pitchFamily="34" charset="0"/>
                        <a:ea typeface="Calibri" panose="020F0502020204030204" pitchFamily="34" charset="0"/>
                        <a:cs typeface="Arial" panose="020B0604020202020204" pitchFamily="34" charset="0"/>
                      </a:endParaRPr>
                    </a:p>
                  </a:txBody>
                  <a:tcPr marL="78914" marR="78914" marT="0" marB="0"/>
                </a:tc>
                <a:extLst>
                  <a:ext uri="{0D108BD9-81ED-4DB2-BD59-A6C34878D82A}">
                    <a16:rowId xmlns:a16="http://schemas.microsoft.com/office/drawing/2014/main" val="2585680758"/>
                  </a:ext>
                </a:extLst>
              </a:tr>
              <a:tr h="915349">
                <a:tc>
                  <a:txBody>
                    <a:bodyPr/>
                    <a:lstStyle/>
                    <a:p>
                      <a:pPr marL="0" marR="0">
                        <a:lnSpc>
                          <a:spcPct val="150000"/>
                        </a:lnSpc>
                        <a:spcBef>
                          <a:spcPts val="0"/>
                        </a:spcBef>
                        <a:spcAft>
                          <a:spcPts val="0"/>
                        </a:spcAft>
                      </a:pPr>
                      <a:r>
                        <a:rPr lang="en-US" sz="4100" b="0" dirty="0">
                          <a:effectLst/>
                          <a:latin typeface="Arial" panose="020B0604020202020204" pitchFamily="34" charset="0"/>
                          <a:cs typeface="Arial" panose="020B0604020202020204" pitchFamily="34" charset="0"/>
                        </a:rPr>
                        <a:t>Using modified assessments</a:t>
                      </a:r>
                      <a:endParaRPr lang="en-US" sz="4100" b="0" dirty="0">
                        <a:effectLst/>
                        <a:latin typeface="Arial" panose="020B0604020202020204" pitchFamily="34" charset="0"/>
                        <a:ea typeface="Calibri" panose="020F0502020204030204" pitchFamily="34" charset="0"/>
                        <a:cs typeface="Arial" panose="020B0604020202020204" pitchFamily="34" charset="0"/>
                      </a:endParaRPr>
                    </a:p>
                  </a:txBody>
                  <a:tcPr marL="78914" marR="78914" marT="0" marB="0"/>
                </a:tc>
                <a:tc>
                  <a:txBody>
                    <a:bodyPr/>
                    <a:lstStyle/>
                    <a:p>
                      <a:pPr marL="0" marR="0" algn="ctr">
                        <a:lnSpc>
                          <a:spcPct val="150000"/>
                        </a:lnSpc>
                        <a:spcBef>
                          <a:spcPts val="0"/>
                        </a:spcBef>
                        <a:spcAft>
                          <a:spcPts val="0"/>
                        </a:spcAft>
                      </a:pPr>
                      <a:r>
                        <a:rPr lang="en-US" sz="4100" dirty="0">
                          <a:effectLst/>
                          <a:latin typeface="Arial" panose="020B0604020202020204" pitchFamily="34" charset="0"/>
                          <a:ea typeface="+mn-ea"/>
                          <a:cs typeface="Arial" panose="020B0604020202020204" pitchFamily="34" charset="0"/>
                        </a:rPr>
                        <a:t>92.2</a:t>
                      </a:r>
                      <a:endParaRPr lang="en-US" sz="4100" dirty="0">
                        <a:effectLst/>
                        <a:latin typeface="Arial" panose="020B0604020202020204" pitchFamily="34" charset="0"/>
                        <a:ea typeface="Calibri" panose="020F0502020204030204" pitchFamily="34" charset="0"/>
                        <a:cs typeface="Arial" panose="020B0604020202020204" pitchFamily="34" charset="0"/>
                      </a:endParaRPr>
                    </a:p>
                  </a:txBody>
                  <a:tcPr marL="78914" marR="78914" marT="0" marB="0"/>
                </a:tc>
                <a:extLst>
                  <a:ext uri="{0D108BD9-81ED-4DB2-BD59-A6C34878D82A}">
                    <a16:rowId xmlns:a16="http://schemas.microsoft.com/office/drawing/2014/main" val="3498672723"/>
                  </a:ext>
                </a:extLst>
              </a:tr>
              <a:tr h="915349">
                <a:tc>
                  <a:txBody>
                    <a:bodyPr/>
                    <a:lstStyle/>
                    <a:p>
                      <a:pPr marL="0" marR="0">
                        <a:lnSpc>
                          <a:spcPct val="150000"/>
                        </a:lnSpc>
                        <a:spcBef>
                          <a:spcPts val="0"/>
                        </a:spcBef>
                        <a:spcAft>
                          <a:spcPts val="0"/>
                        </a:spcAft>
                      </a:pPr>
                      <a:r>
                        <a:rPr lang="en-US" sz="4100" b="0" dirty="0">
                          <a:effectLst/>
                          <a:latin typeface="Arial" panose="020B0604020202020204" pitchFamily="34" charset="0"/>
                          <a:cs typeface="Arial" panose="020B0604020202020204" pitchFamily="34" charset="0"/>
                        </a:rPr>
                        <a:t>Using modified instructional strategies</a:t>
                      </a:r>
                      <a:endParaRPr lang="en-US" sz="4100" b="0" dirty="0">
                        <a:effectLst/>
                        <a:latin typeface="Arial" panose="020B0604020202020204" pitchFamily="34" charset="0"/>
                        <a:ea typeface="Calibri" panose="020F0502020204030204" pitchFamily="34" charset="0"/>
                        <a:cs typeface="Arial" panose="020B0604020202020204" pitchFamily="34" charset="0"/>
                      </a:endParaRPr>
                    </a:p>
                  </a:txBody>
                  <a:tcPr marL="78914" marR="78914" marT="0" marB="0"/>
                </a:tc>
                <a:tc>
                  <a:txBody>
                    <a:bodyPr/>
                    <a:lstStyle/>
                    <a:p>
                      <a:pPr marL="0" marR="0" algn="ctr">
                        <a:lnSpc>
                          <a:spcPct val="150000"/>
                        </a:lnSpc>
                        <a:spcBef>
                          <a:spcPts val="0"/>
                        </a:spcBef>
                        <a:spcAft>
                          <a:spcPts val="0"/>
                        </a:spcAft>
                      </a:pPr>
                      <a:r>
                        <a:rPr lang="en-US" sz="4100" dirty="0">
                          <a:effectLst/>
                          <a:latin typeface="Arial" panose="020B0604020202020204" pitchFamily="34" charset="0"/>
                          <a:ea typeface="+mn-ea"/>
                          <a:cs typeface="Arial" panose="020B0604020202020204" pitchFamily="34" charset="0"/>
                        </a:rPr>
                        <a:t>68.8</a:t>
                      </a:r>
                      <a:endParaRPr lang="en-US" sz="4100" dirty="0">
                        <a:effectLst/>
                        <a:latin typeface="Arial" panose="020B0604020202020204" pitchFamily="34" charset="0"/>
                        <a:ea typeface="Calibri" panose="020F0502020204030204" pitchFamily="34" charset="0"/>
                        <a:cs typeface="Arial" panose="020B0604020202020204" pitchFamily="34" charset="0"/>
                      </a:endParaRPr>
                    </a:p>
                  </a:txBody>
                  <a:tcPr marL="78914" marR="78914" marT="0" marB="0"/>
                </a:tc>
                <a:extLst>
                  <a:ext uri="{0D108BD9-81ED-4DB2-BD59-A6C34878D82A}">
                    <a16:rowId xmlns:a16="http://schemas.microsoft.com/office/drawing/2014/main" val="4280435495"/>
                  </a:ext>
                </a:extLst>
              </a:tr>
            </a:tbl>
          </a:graphicData>
        </a:graphic>
      </p:graphicFrame>
      <p:sp>
        <p:nvSpPr>
          <p:cNvPr id="38" name="TextBox 37"/>
          <p:cNvSpPr txBox="1"/>
          <p:nvPr/>
        </p:nvSpPr>
        <p:spPr>
          <a:xfrm>
            <a:off x="17475199" y="5069249"/>
            <a:ext cx="15909883" cy="4625753"/>
          </a:xfrm>
          <a:prstGeom prst="rect">
            <a:avLst/>
          </a:prstGeom>
          <a:noFill/>
        </p:spPr>
        <p:txBody>
          <a:bodyPr wrap="square" rtlCol="0">
            <a:spAutoFit/>
          </a:bodyPr>
          <a:lstStyle/>
          <a:p>
            <a:r>
              <a:rPr lang="en-US" sz="4143" dirty="0">
                <a:solidFill>
                  <a:schemeClr val="accent2"/>
                </a:solidFill>
                <a:latin typeface="Arial" panose="020B0604020202020204" pitchFamily="34" charset="0"/>
                <a:cs typeface="Arial" panose="020B0604020202020204" pitchFamily="34" charset="0"/>
              </a:rPr>
              <a:t>     </a:t>
            </a:r>
            <a:r>
              <a:rPr lang="en-US" sz="4143" dirty="0">
                <a:latin typeface="Arial" panose="020B0604020202020204" pitchFamily="34" charset="0"/>
                <a:cs typeface="Arial" panose="020B0604020202020204" pitchFamily="34" charset="0"/>
              </a:rPr>
              <a:t>Questions pertaining to specific strategies utilized in classrooms were adapted from the Center for Disease Control and Prevention’s School Health Policies and Practices Study (SHPPS). The most commonly reported strategies were using modified assessments (92.2%) and providing preferential seating (90.6%) [Table 1].</a:t>
            </a:r>
            <a:endParaRPr lang="en-US" sz="3222" dirty="0">
              <a:solidFill>
                <a:schemeClr val="accent2"/>
              </a:solidFill>
              <a:latin typeface="Arial" panose="020B0604020202020204" pitchFamily="34" charset="0"/>
              <a:cs typeface="Arial" panose="020B0604020202020204" pitchFamily="34" charset="0"/>
            </a:endParaRPr>
          </a:p>
          <a:p>
            <a:endParaRPr lang="en-US" sz="2301" dirty="0">
              <a:solidFill>
                <a:schemeClr val="accent2"/>
              </a:solidFill>
              <a:latin typeface="Arial" panose="020B0604020202020204" pitchFamily="34" charset="0"/>
              <a:cs typeface="Arial" panose="020B0604020202020204" pitchFamily="34" charset="0"/>
            </a:endParaRPr>
          </a:p>
          <a:p>
            <a:endParaRPr lang="en-US" sz="2301" dirty="0">
              <a:solidFill>
                <a:schemeClr val="accent2"/>
              </a:solidFill>
              <a:latin typeface="Arial" panose="020B0604020202020204" pitchFamily="34" charset="0"/>
              <a:cs typeface="Arial" panose="020B0604020202020204" pitchFamily="34" charset="0"/>
            </a:endParaRPr>
          </a:p>
          <a:p>
            <a:r>
              <a:rPr lang="en-US" sz="4143" dirty="0">
                <a:latin typeface="Arial" panose="020B0604020202020204" pitchFamily="34" charset="0"/>
                <a:cs typeface="Arial" panose="020B0604020202020204" pitchFamily="34" charset="0"/>
              </a:rPr>
              <a:t>Table 1.</a:t>
            </a:r>
          </a:p>
        </p:txBody>
      </p:sp>
      <p:sp>
        <p:nvSpPr>
          <p:cNvPr id="31" name="Rectangle 30">
            <a:extLst>
              <a:ext uri="{C183D7F6-B498-43B3-948B-1728B52AA6E4}">
                <adec:decorative xmlns:adec="http://schemas.microsoft.com/office/drawing/2017/decorative" val="1"/>
              </a:ext>
            </a:extLst>
          </p:cNvPr>
          <p:cNvSpPr/>
          <p:nvPr/>
        </p:nvSpPr>
        <p:spPr>
          <a:xfrm>
            <a:off x="16814800" y="4860308"/>
            <a:ext cx="17322799" cy="31858512"/>
          </a:xfrm>
          <a:prstGeom prst="rect">
            <a:avLst/>
          </a:prstGeom>
          <a:no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566"/>
          </a:p>
        </p:txBody>
      </p:sp>
      <p:sp>
        <p:nvSpPr>
          <p:cNvPr id="15" name="TextBox 14"/>
          <p:cNvSpPr txBox="1"/>
          <p:nvPr/>
        </p:nvSpPr>
        <p:spPr>
          <a:xfrm>
            <a:off x="3676793" y="5097194"/>
            <a:ext cx="12158909" cy="31544405"/>
          </a:xfrm>
          <a:prstGeom prst="rect">
            <a:avLst/>
          </a:prstGeom>
          <a:noFill/>
        </p:spPr>
        <p:txBody>
          <a:bodyPr wrap="square" rtlCol="0">
            <a:spAutoFit/>
          </a:bodyPr>
          <a:lstStyle/>
          <a:p>
            <a:r>
              <a:rPr lang="en-US" sz="4143" dirty="0">
                <a:latin typeface="Arial" panose="020B0604020202020204" pitchFamily="34" charset="0"/>
                <a:cs typeface="Arial" panose="020B0604020202020204" pitchFamily="34" charset="0"/>
              </a:rPr>
              <a:t>People with disabilities are less likely to be involved in health promotion programs and activities and are more likely to engage in unhealthy behaviors compared to people without disabilities (CDC, 2001; CDC, 2015; WHO, 2018). According to the Individuals with Disabilities Education Act (IDEA, 2004), all students, including children with disabilities, have a right to education. Children with disabilities can receive special education services if determined eligible according to criteria set forth in the IDEA or Section 504 of the Rehabilitation Act of 1973. In order to teach health education in a public school in Connecticut, teachers are required to have one of the following: a PK-12 health education teaching certificate endorsement (043) or school nurse/teacher certificate endorsement (072) (CGS, 1993).  </a:t>
            </a:r>
          </a:p>
          <a:p>
            <a:endParaRPr lang="en-US" sz="3222" dirty="0">
              <a:solidFill>
                <a:schemeClr val="accent2"/>
              </a:solidFill>
              <a:latin typeface="Arial" panose="020B0604020202020204" pitchFamily="34" charset="0"/>
              <a:cs typeface="Arial" panose="020B0604020202020204" pitchFamily="34" charset="0"/>
            </a:endParaRPr>
          </a:p>
          <a:p>
            <a:r>
              <a:rPr lang="en-US" sz="4143" dirty="0">
                <a:solidFill>
                  <a:schemeClr val="accent2"/>
                </a:solidFill>
                <a:latin typeface="Arial" panose="020B0604020202020204" pitchFamily="34" charset="0"/>
                <a:cs typeface="Arial" panose="020B0604020202020204" pitchFamily="34" charset="0"/>
              </a:rPr>
              <a:t>     </a:t>
            </a:r>
            <a:r>
              <a:rPr lang="en-US" sz="4143" dirty="0">
                <a:latin typeface="Arial" panose="020B0604020202020204" pitchFamily="34" charset="0"/>
                <a:cs typeface="Arial" panose="020B0604020202020204" pitchFamily="34" charset="0"/>
              </a:rPr>
              <a:t>The purpose of this needs assessment is to describe how students who receive special education services are included in health classes and what strategies and adaptations, if any, are used to make the curriculum accessible.</a:t>
            </a:r>
          </a:p>
          <a:p>
            <a:endParaRPr lang="en-US" sz="3222" b="1" dirty="0">
              <a:solidFill>
                <a:schemeClr val="accent2"/>
              </a:solidFill>
              <a:latin typeface="Arial" panose="020B0604020202020204" pitchFamily="34" charset="0"/>
              <a:cs typeface="Arial" panose="020B0604020202020204" pitchFamily="34" charset="0"/>
            </a:endParaRPr>
          </a:p>
          <a:p>
            <a:pPr algn="ctr"/>
            <a:r>
              <a:rPr lang="en-US" sz="4603" b="1" dirty="0">
                <a:latin typeface="Arial" panose="020B0604020202020204" pitchFamily="34" charset="0"/>
                <a:cs typeface="Arial" panose="020B0604020202020204" pitchFamily="34" charset="0"/>
              </a:rPr>
              <a:t>Methods</a:t>
            </a:r>
          </a:p>
          <a:p>
            <a:endParaRPr lang="en-US" sz="3222" dirty="0">
              <a:solidFill>
                <a:schemeClr val="accent2"/>
              </a:solidFill>
              <a:latin typeface="Arial" panose="020B0604020202020204" pitchFamily="34" charset="0"/>
              <a:cs typeface="Arial" panose="020B0604020202020204" pitchFamily="34" charset="0"/>
            </a:endParaRPr>
          </a:p>
          <a:p>
            <a:r>
              <a:rPr lang="en-US" sz="4143" dirty="0">
                <a:solidFill>
                  <a:schemeClr val="accent2"/>
                </a:solidFill>
                <a:latin typeface="Arial" panose="020B0604020202020204" pitchFamily="34" charset="0"/>
                <a:cs typeface="Arial" panose="020B0604020202020204" pitchFamily="34" charset="0"/>
              </a:rPr>
              <a:t>     </a:t>
            </a:r>
            <a:r>
              <a:rPr lang="en-US" sz="4143" dirty="0">
                <a:latin typeface="Arial" panose="020B0604020202020204" pitchFamily="34" charset="0"/>
                <a:cs typeface="Arial" panose="020B0604020202020204" pitchFamily="34" charset="0"/>
              </a:rPr>
              <a:t>All CT certified health teachers for the 2018-2019 school year, according to Connecticut State Department of Education Educator Data System, were invited to participate in this needs assessment via email. The final sample (n=64) was majority female (73.4%), had been teaching more than 10 years (79.4%), and had been teaching in their current district for more than 10 years (67.7%). </a:t>
            </a:r>
          </a:p>
          <a:p>
            <a:endParaRPr lang="en-US" sz="3222" dirty="0">
              <a:latin typeface="Arial" panose="020B0604020202020204" pitchFamily="34" charset="0"/>
              <a:cs typeface="Arial" panose="020B0604020202020204" pitchFamily="34" charset="0"/>
            </a:endParaRPr>
          </a:p>
          <a:p>
            <a:pPr algn="ctr"/>
            <a:r>
              <a:rPr lang="en-US" sz="4603" b="1" dirty="0">
                <a:latin typeface="Arial" panose="020B0604020202020204" pitchFamily="34" charset="0"/>
                <a:cs typeface="Arial" panose="020B0604020202020204" pitchFamily="34" charset="0"/>
              </a:rPr>
              <a:t>Results</a:t>
            </a:r>
          </a:p>
          <a:p>
            <a:endParaRPr lang="en-US" sz="4143" dirty="0">
              <a:latin typeface="Arial" panose="020B0604020202020204" pitchFamily="34" charset="0"/>
              <a:cs typeface="Arial" panose="020B0604020202020204" pitchFamily="34" charset="0"/>
            </a:endParaRPr>
          </a:p>
          <a:p>
            <a:r>
              <a:rPr lang="en-US" sz="4143" dirty="0">
                <a:latin typeface="Arial" panose="020B0604020202020204" pitchFamily="34" charset="0"/>
                <a:cs typeface="Arial" panose="020B0604020202020204" pitchFamily="34" charset="0"/>
              </a:rPr>
              <a:t>     Almost 92% reported that all students including students who receive special education services are included in health class.</a:t>
            </a:r>
          </a:p>
          <a:p>
            <a:endParaRPr lang="en-US" sz="4143" dirty="0">
              <a:solidFill>
                <a:schemeClr val="accent2"/>
              </a:solidFill>
              <a:latin typeface="Arial" panose="020B0604020202020204" pitchFamily="34" charset="0"/>
              <a:cs typeface="Arial" panose="020B0604020202020204" pitchFamily="34" charset="0"/>
            </a:endParaRPr>
          </a:p>
          <a:p>
            <a:r>
              <a:rPr lang="en-US" sz="4143" dirty="0">
                <a:latin typeface="Arial" panose="020B0604020202020204" pitchFamily="34" charset="0"/>
                <a:cs typeface="Arial" panose="020B0604020202020204" pitchFamily="34" charset="0"/>
              </a:rPr>
              <a:t>     About 80% of respondents indicated that decisions regarding inclusion are made based on  IEP/504 plans, followed by teacher recommendation (32.8%) and family opt-in (25.0%). One reported, “Some students that are identified as Tier 3 interventions are pulled out of health or other specials until they meet academic goals.”</a:t>
            </a:r>
            <a:endParaRPr lang="en-US" sz="3682" dirty="0">
              <a:latin typeface="Arial" panose="020B0604020202020204" pitchFamily="34" charset="0"/>
              <a:cs typeface="Arial" panose="020B0604020202020204" pitchFamily="34" charset="0"/>
            </a:endParaRPr>
          </a:p>
        </p:txBody>
      </p:sp>
      <p:sp>
        <p:nvSpPr>
          <p:cNvPr id="3" name="Rectangle 2">
            <a:extLst>
              <a:ext uri="{C183D7F6-B498-43B3-948B-1728B52AA6E4}">
                <adec:decorative xmlns:adec="http://schemas.microsoft.com/office/drawing/2017/decorative" val="1"/>
              </a:ext>
            </a:extLst>
          </p:cNvPr>
          <p:cNvSpPr/>
          <p:nvPr/>
        </p:nvSpPr>
        <p:spPr>
          <a:xfrm>
            <a:off x="3286287" y="4888253"/>
            <a:ext cx="12715713" cy="31864963"/>
          </a:xfrm>
          <a:prstGeom prst="rect">
            <a:avLst/>
          </a:prstGeom>
          <a:no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566"/>
          </a:p>
        </p:txBody>
      </p:sp>
      <p:cxnSp>
        <p:nvCxnSpPr>
          <p:cNvPr id="11" name="Straight Connector 10">
            <a:extLst>
              <a:ext uri="{C183D7F6-B498-43B3-948B-1728B52AA6E4}">
                <adec:decorative xmlns:adec="http://schemas.microsoft.com/office/drawing/2017/decorative" val="1"/>
              </a:ext>
            </a:extLst>
          </p:cNvPr>
          <p:cNvCxnSpPr/>
          <p:nvPr/>
        </p:nvCxnSpPr>
        <p:spPr>
          <a:xfrm flipV="1">
            <a:off x="3507288" y="4306663"/>
            <a:ext cx="44191825" cy="51344"/>
          </a:xfrm>
          <a:prstGeom prst="line">
            <a:avLst/>
          </a:prstGeom>
          <a:ln w="88900">
            <a:solidFill>
              <a:schemeClr val="tx2">
                <a:lumMod val="50000"/>
              </a:schemeClr>
            </a:solidFill>
          </a:ln>
          <a:effectLst/>
        </p:spPr>
        <p:style>
          <a:lnRef idx="2">
            <a:schemeClr val="accent1"/>
          </a:lnRef>
          <a:fillRef idx="0">
            <a:schemeClr val="accent1"/>
          </a:fillRef>
          <a:effectRef idx="1">
            <a:schemeClr val="accent1"/>
          </a:effectRef>
          <a:fontRef idx="minor">
            <a:schemeClr val="tx1"/>
          </a:fontRef>
        </p:style>
      </p:cxnSp>
      <p:pic>
        <p:nvPicPr>
          <p:cNvPr id="19" name="Picture 18" descr="UConn Center for Excellence in Developmental Disabilities (UCEDD) logo"/>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3553574" y="773508"/>
            <a:ext cx="5123512" cy="3432754"/>
          </a:xfrm>
          <a:prstGeom prst="rect">
            <a:avLst/>
          </a:prstGeom>
        </p:spPr>
      </p:pic>
      <p:pic>
        <p:nvPicPr>
          <p:cNvPr id="4" name="Picture 3" descr="UConn Center for Excellence in Developmental Disabilities (UCEDD) logo"/>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302552" y="673107"/>
            <a:ext cx="5123512" cy="3432754"/>
          </a:xfrm>
          <a:prstGeom prst="rect">
            <a:avLst/>
          </a:prstGeom>
        </p:spPr>
      </p:pic>
      <p:sp>
        <p:nvSpPr>
          <p:cNvPr id="5" name="Rectangle 4"/>
          <p:cNvSpPr/>
          <p:nvPr/>
        </p:nvSpPr>
        <p:spPr>
          <a:xfrm>
            <a:off x="9519784" y="316678"/>
            <a:ext cx="32512875" cy="3924280"/>
          </a:xfrm>
          <a:prstGeom prst="rect">
            <a:avLst/>
          </a:prstGeom>
          <a:solidFill>
            <a:schemeClr val="bg1"/>
          </a:soli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lIns="117234" tIns="58617" rIns="117234" bIns="58617" spcCol="0" rtlCol="0" anchor="t"/>
          <a:lstStyle/>
          <a:p>
            <a:pPr algn="ctr"/>
            <a:r>
              <a:rPr lang="en-US" sz="7595" dirty="0">
                <a:solidFill>
                  <a:schemeClr val="tx1"/>
                </a:solidFill>
                <a:latin typeface="Arial" panose="020B0604020202020204" pitchFamily="34" charset="0"/>
                <a:cs typeface="Arial" panose="020B0604020202020204" pitchFamily="34" charset="0"/>
              </a:rPr>
              <a:t>A Needs Assessment of Certified Health Teachers in Connecticut Regarding Students Receiving Special Education Services </a:t>
            </a:r>
          </a:p>
          <a:p>
            <a:pPr algn="ctr"/>
            <a:endParaRPr lang="en-US" sz="1381" dirty="0">
              <a:solidFill>
                <a:schemeClr val="tx1"/>
              </a:solidFill>
              <a:latin typeface="Arial" panose="020B0604020202020204" pitchFamily="34" charset="0"/>
              <a:cs typeface="Arial" panose="020B0604020202020204" pitchFamily="34" charset="0"/>
            </a:endParaRPr>
          </a:p>
          <a:p>
            <a:pPr algn="ctr"/>
            <a:r>
              <a:rPr lang="en-US" sz="4143" dirty="0">
                <a:solidFill>
                  <a:schemeClr val="tx1"/>
                </a:solidFill>
                <a:latin typeface="Arial" panose="020B0604020202020204" pitchFamily="34" charset="0"/>
                <a:cs typeface="Arial" panose="020B0604020202020204" pitchFamily="34" charset="0"/>
              </a:rPr>
              <a:t>Tara M. Lutz, Ph.D., M.P.H., CHES®, Mary Beth </a:t>
            </a:r>
            <a:r>
              <a:rPr lang="en-US" sz="4143" dirty="0" err="1">
                <a:solidFill>
                  <a:schemeClr val="tx1"/>
                </a:solidFill>
                <a:latin typeface="Arial" panose="020B0604020202020204" pitchFamily="34" charset="0"/>
                <a:cs typeface="Arial" panose="020B0604020202020204" pitchFamily="34" charset="0"/>
              </a:rPr>
              <a:t>Bruder</a:t>
            </a:r>
            <a:r>
              <a:rPr lang="en-US" sz="4143" dirty="0">
                <a:solidFill>
                  <a:schemeClr val="tx1"/>
                </a:solidFill>
                <a:latin typeface="Arial" panose="020B0604020202020204" pitchFamily="34" charset="0"/>
                <a:cs typeface="Arial" panose="020B0604020202020204" pitchFamily="34" charset="0"/>
              </a:rPr>
              <a:t>, Ph.D., &amp; </a:t>
            </a:r>
            <a:r>
              <a:rPr lang="en-US" sz="4143" dirty="0" err="1">
                <a:solidFill>
                  <a:schemeClr val="tx1"/>
                </a:solidFill>
                <a:latin typeface="Arial" panose="020B0604020202020204" pitchFamily="34" charset="0"/>
                <a:cs typeface="Arial" panose="020B0604020202020204" pitchFamily="34" charset="0"/>
              </a:rPr>
              <a:t>Urszula</a:t>
            </a:r>
            <a:r>
              <a:rPr lang="en-US" sz="4143" dirty="0">
                <a:solidFill>
                  <a:schemeClr val="tx1"/>
                </a:solidFill>
                <a:latin typeface="Arial" panose="020B0604020202020204" pitchFamily="34" charset="0"/>
                <a:cs typeface="Arial" panose="020B0604020202020204" pitchFamily="34" charset="0"/>
              </a:rPr>
              <a:t> Nita</a:t>
            </a:r>
          </a:p>
          <a:p>
            <a:pPr algn="ctr"/>
            <a:r>
              <a:rPr lang="en-US" sz="4143" dirty="0">
                <a:solidFill>
                  <a:schemeClr val="tx1"/>
                </a:solidFill>
                <a:latin typeface="Arial" panose="020B0604020202020204" pitchFamily="34" charset="0"/>
                <a:cs typeface="Arial" panose="020B0604020202020204" pitchFamily="34" charset="0"/>
              </a:rPr>
              <a:t>The University of Connecticut A.J. </a:t>
            </a:r>
            <a:r>
              <a:rPr lang="en-US" sz="4143" dirty="0" err="1">
                <a:solidFill>
                  <a:schemeClr val="tx1"/>
                </a:solidFill>
                <a:latin typeface="Arial" panose="020B0604020202020204" pitchFamily="34" charset="0"/>
                <a:cs typeface="Arial" panose="020B0604020202020204" pitchFamily="34" charset="0"/>
              </a:rPr>
              <a:t>Pappanikou</a:t>
            </a:r>
            <a:r>
              <a:rPr lang="en-US" sz="4143" dirty="0">
                <a:solidFill>
                  <a:schemeClr val="tx1"/>
                </a:solidFill>
                <a:latin typeface="Arial" panose="020B0604020202020204" pitchFamily="34" charset="0"/>
                <a:cs typeface="Arial" panose="020B0604020202020204" pitchFamily="34" charset="0"/>
              </a:rPr>
              <a:t> Center for Excellence in Developmental Disabilities</a:t>
            </a:r>
          </a:p>
        </p:txBody>
      </p:sp>
      <p:sp>
        <p:nvSpPr>
          <p:cNvPr id="7" name="Title 6" hidden="1"/>
          <p:cNvSpPr>
            <a:spLocks noGrp="1"/>
          </p:cNvSpPr>
          <p:nvPr>
            <p:ph type="title"/>
          </p:nvPr>
        </p:nvSpPr>
        <p:spPr/>
        <p:txBody>
          <a:bodyPr/>
          <a:lstStyle/>
          <a:p>
            <a:r>
              <a:rPr lang="en-US" sz="6000" dirty="0">
                <a:latin typeface="Arial" panose="020B0604020202020204" pitchFamily="34" charset="0"/>
                <a:cs typeface="Arial" panose="020B0604020202020204" pitchFamily="34" charset="0"/>
              </a:rPr>
              <a:t>A Needs Assessment of Certified Health Teachers in Connecticut Regarding Students Receiving Special Education Services </a:t>
            </a:r>
            <a:br>
              <a:rPr lang="en-US" sz="6000" dirty="0">
                <a:latin typeface="Arial" panose="020B0604020202020204" pitchFamily="34" charset="0"/>
                <a:cs typeface="Arial" panose="020B0604020202020204" pitchFamily="34" charset="0"/>
              </a:rPr>
            </a:br>
            <a:endParaRPr lang="en-US" dirty="0"/>
          </a:p>
        </p:txBody>
      </p:sp>
    </p:spTree>
    <p:extLst>
      <p:ext uri="{BB962C8B-B14F-4D97-AF65-F5344CB8AC3E}">
        <p14:creationId xmlns:p14="http://schemas.microsoft.com/office/powerpoint/2010/main" val="42892836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7001</TotalTime>
  <Words>997</Words>
  <Application>Microsoft Office PowerPoint</Application>
  <PresentationFormat>Custom</PresentationFormat>
  <Paragraphs>76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A Needs Assessment of Certified Health Teachers in Connecticut Regarding Students Receiving Special Education Services  </vt:lpstr>
    </vt:vector>
  </TitlesOfParts>
  <Company>UCHC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Nicholas Gelbar</dc:creator>
  <cp:lastModifiedBy>Tara Lutz</cp:lastModifiedBy>
  <cp:revision>93</cp:revision>
  <cp:lastPrinted>2019-05-29T20:01:05Z</cp:lastPrinted>
  <dcterms:created xsi:type="dcterms:W3CDTF">2015-10-23T11:55:33Z</dcterms:created>
  <dcterms:modified xsi:type="dcterms:W3CDTF">2019-11-14T18:30:22Z</dcterms:modified>
</cp:coreProperties>
</file>